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61" r:id="rId1"/>
    <p:sldMasterId id="2147483686" r:id="rId2"/>
  </p:sldMasterIdLst>
  <p:notesMasterIdLst>
    <p:notesMasterId r:id="rId3"/>
  </p:notesMasterIdLst>
  <p:sldIdLst>
    <p:sldId id="277" r:id="rId4"/>
    <p:sldId id="278" r:id="rId5"/>
    <p:sldId id="280" r:id="rId6"/>
    <p:sldId id="269" r:id="rId7"/>
    <p:sldId id="268" r:id="rId8"/>
    <p:sldId id="288" r:id="rId9"/>
    <p:sldId id="292" r:id="rId10"/>
    <p:sldId id="293" r:id="rId11"/>
    <p:sldId id="294" r:id="rId12"/>
    <p:sldId id="295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6" r:id="rId21"/>
    <p:sldId id="313" r:id="rId22"/>
    <p:sldId id="308" r:id="rId23"/>
    <p:sldId id="314" r:id="rId24"/>
    <p:sldId id="316" r:id="rId25"/>
    <p:sldId id="318" r:id="rId26"/>
    <p:sldId id="319" r:id="rId27"/>
    <p:sldId id="320" r:id="rId28"/>
    <p:sldId id="321" r:id="rId29"/>
    <p:sldId id="324" r:id="rId30"/>
    <p:sldId id="325" r:id="rId31"/>
    <p:sldId id="326" r:id="rId32"/>
    <p:sldId id="327" r:id="rId33"/>
    <p:sldId id="310" r:id="rId34"/>
    <p:sldId id="311" r:id="rId35"/>
    <p:sldId id="312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7" r:id="rId45"/>
    <p:sldId id="338" r:id="rId46"/>
    <p:sldId id="339" r:id="rId47"/>
    <p:sldId id="340" r:id="rId48"/>
    <p:sldId id="342" r:id="rId49"/>
    <p:sldId id="341" r:id="rId50"/>
    <p:sldId id="343" r:id="rId51"/>
    <p:sldId id="266" r:id="rId52"/>
    <p:sldId id="344" r:id="rId53"/>
    <p:sldId id="345" r:id="rId54"/>
    <p:sldId id="346" r:id="rId55"/>
    <p:sldId id="347" r:id="rId56"/>
    <p:sldId id="348" r:id="rId57"/>
    <p:sldId id="349" r:id="rId58"/>
    <p:sldId id="351" r:id="rId59"/>
    <p:sldId id="352" r:id="rId60"/>
    <p:sldId id="353" r:id="rId61"/>
    <p:sldId id="354" r:id="rId62"/>
    <p:sldId id="355" r:id="rId63"/>
    <p:sldId id="356" r:id="rId64"/>
    <p:sldId id="285" r:id="rId65"/>
    <p:sldId id="357" r:id="rId66"/>
  </p:sldIdLst>
  <p:sldSz cx="9144000" cy="6858000" type="screen4x3"/>
  <p:notesSz cx="6858000" cy="9144000"/>
  <p:custDataLst>
    <p:tags r:id="rId67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7" autoAdjust="0"/>
    <p:restoredTop sz="94660"/>
  </p:normalViewPr>
  <p:slideViewPr>
    <p:cSldViewPr>
      <p:cViewPr varScale="1">
        <p:scale>
          <a:sx n="69" d="100"/>
          <a:sy n="69" d="100"/>
        </p:scale>
        <p:origin x="13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slide" Target="slides/slide33.xml" /><Relationship Id="rId37" Type="http://schemas.openxmlformats.org/officeDocument/2006/relationships/slide" Target="slides/slide34.xml" /><Relationship Id="rId38" Type="http://schemas.openxmlformats.org/officeDocument/2006/relationships/slide" Target="slides/slide35.xml" /><Relationship Id="rId39" Type="http://schemas.openxmlformats.org/officeDocument/2006/relationships/slide" Target="slides/slide36.xml" /><Relationship Id="rId4" Type="http://schemas.openxmlformats.org/officeDocument/2006/relationships/slide" Target="slides/slide1.xml" /><Relationship Id="rId40" Type="http://schemas.openxmlformats.org/officeDocument/2006/relationships/slide" Target="slides/slide37.xml" /><Relationship Id="rId41" Type="http://schemas.openxmlformats.org/officeDocument/2006/relationships/slide" Target="slides/slide38.xml" /><Relationship Id="rId42" Type="http://schemas.openxmlformats.org/officeDocument/2006/relationships/slide" Target="slides/slide39.xml" /><Relationship Id="rId43" Type="http://schemas.openxmlformats.org/officeDocument/2006/relationships/slide" Target="slides/slide40.xml" /><Relationship Id="rId44" Type="http://schemas.openxmlformats.org/officeDocument/2006/relationships/slide" Target="slides/slide41.xml" /><Relationship Id="rId45" Type="http://schemas.openxmlformats.org/officeDocument/2006/relationships/slide" Target="slides/slide42.xml" /><Relationship Id="rId46" Type="http://schemas.openxmlformats.org/officeDocument/2006/relationships/slide" Target="slides/slide43.xml" /><Relationship Id="rId47" Type="http://schemas.openxmlformats.org/officeDocument/2006/relationships/slide" Target="slides/slide44.xml" /><Relationship Id="rId48" Type="http://schemas.openxmlformats.org/officeDocument/2006/relationships/slide" Target="slides/slide45.xml" /><Relationship Id="rId49" Type="http://schemas.openxmlformats.org/officeDocument/2006/relationships/slide" Target="slides/slide46.xml" /><Relationship Id="rId5" Type="http://schemas.openxmlformats.org/officeDocument/2006/relationships/slide" Target="slides/slide2.xml" /><Relationship Id="rId50" Type="http://schemas.openxmlformats.org/officeDocument/2006/relationships/slide" Target="slides/slide47.xml" /><Relationship Id="rId51" Type="http://schemas.openxmlformats.org/officeDocument/2006/relationships/slide" Target="slides/slide48.xml" /><Relationship Id="rId52" Type="http://schemas.openxmlformats.org/officeDocument/2006/relationships/slide" Target="slides/slide49.xml" /><Relationship Id="rId53" Type="http://schemas.openxmlformats.org/officeDocument/2006/relationships/slide" Target="slides/slide50.xml" /><Relationship Id="rId54" Type="http://schemas.openxmlformats.org/officeDocument/2006/relationships/slide" Target="slides/slide51.xml" /><Relationship Id="rId55" Type="http://schemas.openxmlformats.org/officeDocument/2006/relationships/slide" Target="slides/slide52.xml" /><Relationship Id="rId56" Type="http://schemas.openxmlformats.org/officeDocument/2006/relationships/slide" Target="slides/slide53.xml" /><Relationship Id="rId57" Type="http://schemas.openxmlformats.org/officeDocument/2006/relationships/slide" Target="slides/slide54.xml" /><Relationship Id="rId58" Type="http://schemas.openxmlformats.org/officeDocument/2006/relationships/slide" Target="slides/slide55.xml" /><Relationship Id="rId59" Type="http://schemas.openxmlformats.org/officeDocument/2006/relationships/slide" Target="slides/slide56.xml" /><Relationship Id="rId6" Type="http://schemas.openxmlformats.org/officeDocument/2006/relationships/slide" Target="slides/slide3.xml" /><Relationship Id="rId60" Type="http://schemas.openxmlformats.org/officeDocument/2006/relationships/slide" Target="slides/slide57.xml" /><Relationship Id="rId61" Type="http://schemas.openxmlformats.org/officeDocument/2006/relationships/slide" Target="slides/slide58.xml" /><Relationship Id="rId62" Type="http://schemas.openxmlformats.org/officeDocument/2006/relationships/slide" Target="slides/slide59.xml" /><Relationship Id="rId63" Type="http://schemas.openxmlformats.org/officeDocument/2006/relationships/slide" Target="slides/slide60.xml" /><Relationship Id="rId64" Type="http://schemas.openxmlformats.org/officeDocument/2006/relationships/slide" Target="slides/slide61.xml" /><Relationship Id="rId65" Type="http://schemas.openxmlformats.org/officeDocument/2006/relationships/slide" Target="slides/slide62.xml" /><Relationship Id="rId66" Type="http://schemas.openxmlformats.org/officeDocument/2006/relationships/slide" Target="slides/slide63.xml" /><Relationship Id="rId67" Type="http://schemas.openxmlformats.org/officeDocument/2006/relationships/tags" Target="tags/tag1.xml" /><Relationship Id="rId68" Type="http://schemas.openxmlformats.org/officeDocument/2006/relationships/presProps" Target="presProps.xml" /><Relationship Id="rId69" Type="http://schemas.openxmlformats.org/officeDocument/2006/relationships/viewProps" Target="viewProps.xml" /><Relationship Id="rId7" Type="http://schemas.openxmlformats.org/officeDocument/2006/relationships/slide" Target="slides/slide4.xml" /><Relationship Id="rId70" Type="http://schemas.openxmlformats.org/officeDocument/2006/relationships/theme" Target="theme/theme1.xml" /><Relationship Id="rId71" Type="http://schemas.openxmlformats.org/officeDocument/2006/relationships/tableStyles" Target="tableStyles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2.jpe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7.jpeg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pPr/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pPr/>
            <a:fld id="{CA20C9F3-0BCE-465B-9D8B-145C7FB87ACE}" type="datetimeFigureOut">
              <a:rPr lang="es-CL" smtClean="0"/>
              <a:pPr/>
              <a:t>07-09-2017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pPr/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pPr/>
            <a:fld id="{2285D38A-708C-48B7-831F-DB9B92A90CFE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>
            <a:defPPr/>
          </a:lstStyle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/>
            <a:fld id="{2285D38A-708C-48B7-831F-DB9B92A90CFE}" type="slidenum">
              <a:rPr lang="es-CL" smtClean="0"/>
              <a:pPr/>
              <a:t>43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image" Target="../media/image3.png" /><Relationship Id="rId3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2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pPr/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70108A16-C726-43D0-9F7F-7F8BD76FDB1D}" type="datetimeFigureOut">
              <a:rPr lang="es-CL" smtClean="0"/>
              <a:pPr/>
              <a:t>07-09-2017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s-CL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  <a:lvl1pPr>
              <a:defRPr>
                <a:solidFill>
                  <a:schemeClr val="tx1"/>
                </a:solidFill>
              </a:defRPr>
            </a:lvl1pPr>
          </a:lstStyle>
          <a:p>
            <a:pPr/>
            <a:fld id="{FB7BCEB4-D84A-4499-A2AF-9328EF930193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70108A16-C726-43D0-9F7F-7F8BD76FDB1D}" type="datetimeFigureOut">
              <a:rPr lang="es-CL" smtClean="0"/>
              <a:pPr/>
              <a:t>07-09-2017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FB7BCEB4-D84A-4499-A2AF-9328EF930193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Marcador de contenido 3" descr="fondo01-06.png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6" b="1004"/>
          <a:stretch>
            <a:fillRect/>
          </a:stretch>
        </p:blipFill>
        <p:spPr>
          <a:xfrm>
            <a:off x="0" y="5321122"/>
            <a:ext cx="9144000" cy="1578771"/>
          </a:xfrm>
          <a:prstGeom prst="rect">
            <a:avLst/>
          </a:prstGeom>
        </p:spPr>
      </p:pic>
      <p:pic>
        <p:nvPicPr>
          <p:cNvPr id="9" name="Marcador de contenido 7" descr="iconosuic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2" b="-1458"/>
          <a:stretch>
            <a:fillRect/>
          </a:stretch>
        </p:blipFill>
        <p:spPr>
          <a:xfrm>
            <a:off x="234896" y="6117302"/>
            <a:ext cx="484923" cy="45354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70108A16-C726-43D0-9F7F-7F8BD76FDB1D}" type="datetimeFigureOut">
              <a:rPr lang="es-CL" smtClean="0"/>
              <a:pPr/>
              <a:t>07-09-2017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FB7BCEB4-D84A-4499-A2AF-9328EF930193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750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pPr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06B4CEE6-ADE9-7048-BB83-C582DB99D06A}" type="datetimeFigureOut">
              <a:rPr lang="es-ES" smtClean="0"/>
              <a:pPr/>
              <a:t>07/09/2017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960D2672-BC30-344F-90CB-9BDB6CC5F115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Marcador de contenido 3" descr="fondo01-06.png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6" b="1004"/>
          <a:stretch>
            <a:fillRect/>
          </a:stretch>
        </p:blipFill>
        <p:spPr>
          <a:xfrm>
            <a:off x="0" y="5321122"/>
            <a:ext cx="9144000" cy="15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79069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image" Target="../media/image2.png" /><Relationship Id="rId7" Type="http://schemas.openxmlformats.org/officeDocument/2006/relationships/image" Target="../media/image3.png" /><Relationship Id="rId8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09E80EF3-151F-4501-B462-24977C01BC65}" type="datetimeFigureOut">
              <a:rPr lang="es-CL" smtClean="0"/>
              <a:pPr/>
              <a:t>07-09-2017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85E5EF59-B7E0-490F-AF7B-C6CEC247F5DF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381097"/>
      </p:ext>
    </p:extLst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/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/>
            <a:fld id="{09E80EF3-151F-4501-B462-24977C01BC65}" type="datetimeFigureOut">
              <a:rPr lang="es-CL" smtClean="0"/>
              <a:pPr/>
              <a:t>07-09-2017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/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/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/>
            <a:fld id="{85E5EF59-B7E0-490F-AF7B-C6CEC247F5DF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n-US"/>
          </a:p>
        </p:txBody>
      </p:sp>
      <p:pic>
        <p:nvPicPr>
          <p:cNvPr id="9" name="Marcador de contenido 3" descr="fondo01-06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6" b="1004"/>
          <a:stretch>
            <a:fillRect/>
          </a:stretch>
        </p:blipFill>
        <p:spPr>
          <a:xfrm>
            <a:off x="0" y="5321122"/>
            <a:ext cx="9144000" cy="1578771"/>
          </a:xfrm>
          <a:prstGeom prst="rect">
            <a:avLst/>
          </a:prstGeom>
        </p:spPr>
      </p:pic>
      <p:pic>
        <p:nvPicPr>
          <p:cNvPr id="10" name="Marcador de contenido 3" descr="fondo01-06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6" b="1004"/>
          <a:stretch>
            <a:fillRect/>
          </a:stretch>
        </p:blipFill>
        <p:spPr>
          <a:xfrm>
            <a:off x="0" y="5321122"/>
            <a:ext cx="9144000" cy="1578771"/>
          </a:xfrm>
          <a:prstGeom prst="rect">
            <a:avLst/>
          </a:prstGeom>
        </p:spPr>
      </p:pic>
      <p:pic>
        <p:nvPicPr>
          <p:cNvPr id="11" name="Marcador de contenido 7" descr="iconosuich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2" b="-1458"/>
          <a:stretch>
            <a:fillRect/>
          </a:stretch>
        </p:blipFill>
        <p:spPr>
          <a:xfrm>
            <a:off x="234896" y="6117302"/>
            <a:ext cx="484923" cy="4535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3" r:id="rId3"/>
    <p:sldLayoutId id="2147483698" r:id="rId4"/>
    <p:sldLayoutId id="2147483699" r:id="rId5"/>
  </p:sldLayoutIdLst>
  <p:transition/>
  <p:timing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9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8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9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2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3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4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5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6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39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0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1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2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3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4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5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6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7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6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8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9.jpe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0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1.jpeg" /><Relationship Id="rId3" Type="http://schemas.openxmlformats.org/officeDocument/2006/relationships/oleObject" Target="../embeddings/oleObject1.bin" TargetMode="Internal" /><Relationship Id="rId4" Type="http://schemas.openxmlformats.org/officeDocument/2006/relationships/image" Target="../media/image52.jpeg" /><Relationship Id="rId5" Type="http://schemas.openxmlformats.org/officeDocument/2006/relationships/vmlDrawing" Target="../drawings/vmlDrawing1.v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3.jpeg" /><Relationship Id="rId3" Type="http://schemas.openxmlformats.org/officeDocument/2006/relationships/image" Target="../media/image54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5.jpe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6.jpeg" /><Relationship Id="rId3" Type="http://schemas.openxmlformats.org/officeDocument/2006/relationships/image" Target="../media/image57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8.jpeg" /><Relationship Id="rId3" Type="http://schemas.openxmlformats.org/officeDocument/2006/relationships/video" Target="https://www.youtube.com/embed/ro94td5dGb8" TargetMode="Externa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9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0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1.jpe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2.jpe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3.jpeg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4.png" /><Relationship Id="rId3" Type="http://schemas.openxmlformats.org/officeDocument/2006/relationships/image" Target="../media/image65.png" /><Relationship Id="rId4" Type="http://schemas.openxmlformats.org/officeDocument/2006/relationships/image" Target="../media/image66.png" /><Relationship Id="rId5" Type="http://schemas.openxmlformats.org/officeDocument/2006/relationships/image" Target="../media/image67.png" /><Relationship Id="rId6" Type="http://schemas.openxmlformats.org/officeDocument/2006/relationships/image" Target="../media/image68.png" /><Relationship Id="rId7" Type="http://schemas.openxmlformats.org/officeDocument/2006/relationships/image" Target="../media/image69.pn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0.jpe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72.jpeg" /><Relationship Id="rId4" Type="http://schemas.openxmlformats.org/officeDocument/2006/relationships/image" Target="../media/image73.jpeg" /><Relationship Id="rId5" Type="http://schemas.openxmlformats.org/officeDocument/2006/relationships/image" Target="../media/image74.jpe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75.jpeg" /><Relationship Id="rId4" Type="http://schemas.openxmlformats.org/officeDocument/2006/relationships/image" Target="../media/image76.jpe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image" Target="../media/image8.jpe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oleObject" Target="../embeddings/oleObject2.bin" TargetMode="Internal" /><Relationship Id="rId4" Type="http://schemas.openxmlformats.org/officeDocument/2006/relationships/image" Target="../media/image77.jpeg" /><Relationship Id="rId5" Type="http://schemas.openxmlformats.org/officeDocument/2006/relationships/vmlDrawing" Target="../drawings/vmlDrawing2.vml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1.jpeg" /><Relationship Id="rId3" Type="http://schemas.openxmlformats.org/officeDocument/2006/relationships/image" Target="../media/image78.jpeg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9.jpe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image" Target="../media/image10.jpeg" /><Relationship Id="rId4" Type="http://schemas.openxmlformats.org/officeDocument/2006/relationships/image" Target="../media/image11.jpeg" /><Relationship Id="rId5" Type="http://schemas.openxmlformats.org/officeDocument/2006/relationships/image" Target="../media/image12.jpeg" /><Relationship Id="rId6" Type="http://schemas.openxmlformats.org/officeDocument/2006/relationships/image" Target="../media/image13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4.jpeg" /><Relationship Id="rId3" Type="http://schemas.openxmlformats.org/officeDocument/2006/relationships/image" Target="../media/image15.png" /><Relationship Id="rId4" Type="http://schemas.openxmlformats.org/officeDocument/2006/relationships/image" Target="../media/image16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7.jpeg" /><Relationship Id="rId3" Type="http://schemas.openxmlformats.org/officeDocument/2006/relationships/image" Target="../media/image18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/>
          </a:lstStyle>
          <a:p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defPPr/>
          </a:lstStyle>
          <a:p>
            <a:endParaRPr lang="es-CL"/>
          </a:p>
        </p:txBody>
      </p:sp>
      <p:pic>
        <p:nvPicPr>
          <p:cNvPr id="4" name="Imagen 3" descr="Captura de pantalla 2017-01-19 a las 12.19.05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5362"/>
          <a:stretch>
            <a:fillRect/>
          </a:stretch>
        </p:blipFill>
        <p:spPr>
          <a:xfrm>
            <a:off x="-36512" y="-4791"/>
            <a:ext cx="9252520" cy="68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6578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Rectángulo"/>
          <p:cNvSpPr/>
          <p:nvPr/>
        </p:nvSpPr>
        <p:spPr>
          <a:xfrm>
            <a:off x="1115616" y="2204864"/>
            <a:ext cx="640871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ctr"/>
            <a:r>
              <a:rPr lang="it-IT" sz="5400" smtClean="0">
                <a:solidFill>
                  <a:srgbClr val="C00000"/>
                </a:solidFill>
                <a:latin typeface="+mj-lt"/>
              </a:rPr>
              <a:t>GARANTíAS</a:t>
            </a:r>
            <a:endParaRPr lang="it-IT" sz="54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CuadroTexto"/>
          <p:cNvSpPr txBox="1"/>
          <p:nvPr/>
        </p:nvSpPr>
        <p:spPr>
          <a:xfrm>
            <a:off x="1403648" y="2996952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s-CL" sz="4400" b="1" smtClean="0">
                <a:solidFill>
                  <a:srgbClr val="C00000"/>
                </a:solidFill>
                <a:latin typeface="+mj-lt"/>
                <a:cs typeface="Arial" pitchFamily="34" charset="0"/>
              </a:rPr>
              <a:t>REGISTROS</a:t>
            </a:r>
            <a:endParaRPr lang="es-CL" sz="4400" b="1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415756" y="1340768"/>
            <a:ext cx="8044676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95536" y="548680"/>
            <a:ext cx="1752403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/>
          </a:lstStyle>
          <a:p>
            <a:pPr/>
            <a:r>
              <a:rPr lang="es-ES" sz="4000" smtClean="0">
                <a:solidFill>
                  <a:schemeClr val="tx2"/>
                </a:solidFill>
                <a:latin typeface="+mj-lt"/>
              </a:rPr>
              <a:t>GSPV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338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14339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14340" name="Immagine 3" descr="sfondo_presentazioni_SOLAR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Marcador de contenido"/>
          <p:cNvSpPr>
            <a:spLocks noGrp="1"/>
          </p:cNvSpPr>
          <p:nvPr>
            <p:ph idx="4294967295"/>
          </p:nvPr>
        </p:nvSpPr>
        <p:spPr>
          <a:xfrm>
            <a:off x="457200" y="1752600"/>
            <a:ext cx="7620000" cy="4373563"/>
          </a:xfrm>
        </p:spPr>
        <p:txBody>
          <a:bodyPr/>
          <a:lstStyle>
            <a:defPPr/>
          </a:lstStyle>
          <a:p>
            <a:pPr/>
            <a:endParaRPr lang="es-CL"/>
          </a:p>
        </p:txBody>
      </p:sp>
      <p:pic>
        <p:nvPicPr>
          <p:cNvPr id="3" name="Marcador de contenido 3" descr="portadaSUI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6717" r="18111" b="5272"/>
          <a:stretch>
            <a:fillRect/>
          </a:stretch>
        </p:blipFill>
        <p:spPr>
          <a:xfrm>
            <a:off x="-181444" y="-323850"/>
            <a:ext cx="9465308" cy="736917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340397" y="4089846"/>
            <a:ext cx="4463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s-ES" sz="5400" b="0" cap="none" spc="0" smtClean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itchFamily="34" charset="0"/>
              </a:rPr>
              <a:t>DURABILIDAD</a:t>
            </a:r>
            <a:endParaRPr lang="es-ES" sz="5400" b="0" cap="none" spc="0">
              <a:ln w="1841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105277" y="2175247"/>
            <a:ext cx="718902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s-ES" sz="5400" b="0" cap="none" spc="0" smtClean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itchFamily="34" charset="0"/>
              </a:rPr>
              <a:t>IMPERMEABILIZACIÓN</a:t>
            </a:r>
            <a:endParaRPr lang="es-ES" sz="5400" b="0" cap="none" spc="0">
              <a:ln w="1841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995936" y="2564904"/>
            <a:ext cx="105028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s-ES" sz="11500" b="0" cap="none" spc="0" smtClean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itchFamily="34" charset="0"/>
              </a:rPr>
              <a:t>=</a:t>
            </a:r>
            <a:endParaRPr lang="es-ES" sz="11500" b="0" cap="none" spc="0">
              <a:ln w="2857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36894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Immagine 3" descr="sfondo_presentazioni_SOLAR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386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16387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16388" name="Immagine 3" descr="sfondo_presentazioni_SOLAR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8434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18435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18436" name="Immagine 3" descr="sfondo_presentazioni_SOLAR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482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0483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0484" name="Immagine 3" descr="sfondo_presentazioni_SOLAR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506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1507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1508" name="Immagine 3" descr="sfondo_presentazioni_SOLAR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530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2531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2532" name="Immagine 3" descr="sfondo_presentazioni_SOLAR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3554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3555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3556" name="Immagine 3" descr="sfondo_presentazioni_SOLAR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6626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6627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6628" name="Immagine 3" descr="sfondo_presentazioni_SOLAR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650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7651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7652" name="Immagine 3" descr="sfondo_presentazioni_SOLAR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674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8675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8676" name="Immagine 3" descr="sfondo_presentazioni_SOLAR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74" y="116632"/>
            <a:ext cx="8728249" cy="720080"/>
          </a:xfrm>
        </p:spPr>
        <p:txBody>
          <a:bodyPr>
            <a:normAutofit/>
          </a:bodyPr>
          <a:lstStyle>
            <a:defPPr/>
          </a:lstStyle>
          <a:p>
            <a:pPr algn="ctr"/>
            <a:r>
              <a:rPr lang="es-ES" sz="2400" smtClean="0"/>
              <a:t>Definición de durabilidad</a:t>
            </a:r>
            <a:endParaRPr lang="es-ES" sz="2400"/>
          </a:p>
        </p:txBody>
      </p:sp>
      <p:pic>
        <p:nvPicPr>
          <p:cNvPr id="4" name="Marcador de contenido 3" descr="fondo01-0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6" b="1004"/>
          <a:stretch>
            <a:fillRect/>
          </a:stretch>
        </p:blipFill>
        <p:spPr>
          <a:xfrm>
            <a:off x="0" y="5321122"/>
            <a:ext cx="9144000" cy="1578771"/>
          </a:xfrm>
        </p:spPr>
      </p:pic>
      <p:pic>
        <p:nvPicPr>
          <p:cNvPr id="6" name="Marcador de contenido 7" descr="iconosui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2" b="-1458"/>
          <a:stretch>
            <a:fillRect/>
          </a:stretch>
        </p:blipFill>
        <p:spPr>
          <a:xfrm>
            <a:off x="234896" y="6117302"/>
            <a:ext cx="484923" cy="453545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flipH="1">
            <a:off x="719819" y="967477"/>
            <a:ext cx="8008429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51520" y="1340768"/>
            <a:ext cx="8496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ES" sz="2400" smtClean="0"/>
              <a:t>Teniendo en cuenta la definición de la durabilidad que ofrece la Canadian Standards Association (CSA S478-95, Rev.2007), se define, como la capacidad de un edificio o de cualquiera de sus componentes que cumpla con:</a:t>
            </a:r>
          </a:p>
          <a:p>
            <a:pPr/>
            <a:endParaRPr lang="es-ES" sz="2400" smtClean="0"/>
          </a:p>
          <a:p>
            <a:pPr>
              <a:buFont typeface="Wingdings" pitchFamily="2" charset="2"/>
              <a:buChar char="ü"/>
            </a:pPr>
            <a:r>
              <a:rPr lang="es-ES" sz="2400" smtClean="0"/>
              <a:t>Llevar a cabo las funciones requeridas</a:t>
            </a:r>
          </a:p>
          <a:p>
            <a:pPr>
              <a:buFont typeface="Wingdings" pitchFamily="2" charset="2"/>
              <a:buChar char="ü"/>
            </a:pPr>
            <a:r>
              <a:rPr lang="es-ES" sz="2400" smtClean="0"/>
              <a:t>Que su servicio esté orientado hacia el medio ambiente</a:t>
            </a:r>
          </a:p>
          <a:p>
            <a:pPr>
              <a:buFont typeface="Wingdings" pitchFamily="2" charset="2"/>
              <a:buChar char="ü"/>
            </a:pPr>
            <a:r>
              <a:rPr lang="es-ES" sz="2400" smtClean="0"/>
              <a:t>Durante un período de tiempo determinado</a:t>
            </a:r>
          </a:p>
          <a:p>
            <a:pPr>
              <a:buFont typeface="Wingdings" pitchFamily="2" charset="2"/>
              <a:buChar char="ü"/>
            </a:pPr>
            <a:r>
              <a:rPr lang="es-ES" sz="2400" smtClean="0"/>
              <a:t>Sin costo imprevisto para el mantenimiento o la reparación</a:t>
            </a:r>
          </a:p>
          <a:p>
            <a:pPr/>
            <a:endParaRPr lang="es-ES" smtClean="0"/>
          </a:p>
          <a:p>
            <a:pPr/>
            <a:endParaRPr lang="es-ES" smtClean="0"/>
          </a:p>
          <a:p>
            <a:pPr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934958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698" name="Titolo 1"/>
          <p:cNvSpPr>
            <a:spLocks noGrp="1"/>
          </p:cNvSpPr>
          <p:nvPr>
            <p:ph type="title" idx="4294967295"/>
          </p:nvPr>
        </p:nvSpPr>
        <p:spPr/>
        <p:txBody>
          <a:bodyPr/>
          <a:lstStyle>
            <a:defPPr/>
          </a:lstStyle>
          <a:p>
            <a:pPr/>
            <a:endParaRPr lang="es-CL" altLang="es-CL" smtClean="0"/>
          </a:p>
        </p:txBody>
      </p:sp>
      <p:sp>
        <p:nvSpPr>
          <p:cNvPr id="29699" name="Segnaposto testo verticale 2"/>
          <p:cNvSpPr>
            <a:spLocks noGrp="1"/>
          </p:cNvSpPr>
          <p:nvPr>
            <p:ph type="body" orient="vert" idx="4294967295"/>
          </p:nvPr>
        </p:nvSpPr>
        <p:spPr/>
        <p:txBody>
          <a:bodyPr vert="eaVert"/>
          <a:lstStyle>
            <a:defPPr/>
          </a:lstStyle>
          <a:p>
            <a:pPr/>
            <a:endParaRPr lang="es-CL" altLang="es-CL" smtClean="0"/>
          </a:p>
        </p:txBody>
      </p:sp>
      <p:pic>
        <p:nvPicPr>
          <p:cNvPr id="29700" name="Immagine 3" descr="sfondo_presentazioni_SOLAR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C:\Users\Barbara\AppData\Local\Temp\Rar$DIa0.002\CAM0052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Barbara\AppData\Local\Temp\Rar$DIa0.191\IMG_0351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Barbara\AppData\Local\Temp\Rar$DIa0.357\IMG_035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5" name="Picture 3" descr="C:\Users\Barbara\AppData\Local\Temp\Rar$DIa0.190\IMG_036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 descr="C:\Users\Barbara\AppData\Local\Temp\Rar$DIa0.265\IMG_036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 descr="C:\Users\Barbara\AppData\Local\Temp\Rar$DIa0.812\IMG_038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 descr="C:\Users\Barbara\AppData\Local\Temp\Rar$DIa0.767\IMG_0492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 descr="C:\Users\Barbara\AppData\Local\Temp\Rar$DIa0.976\IMG_049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194" name="Picture 2" descr="C:\Users\Barbara\AppData\Local\Temp\Rar$DIa0.220\IMG_049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Picture 2" descr="C:\Users\Barbara\AppData\Local\Temp\Rar$DIa0.947\IMG_049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Marcador de contenido 3" descr="portadaSUI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6717" r="18111" b="5272"/>
          <a:stretch>
            <a:fillRect/>
          </a:stretch>
        </p:blipFill>
        <p:spPr>
          <a:xfrm>
            <a:off x="-181444" y="-323850"/>
            <a:ext cx="9465308" cy="736917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763689" y="2204864"/>
            <a:ext cx="511256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>
            <a:defPPr/>
          </a:lstStyle>
          <a:p>
            <a:pPr algn="ctr"/>
            <a:r>
              <a:rPr lang="es-ES" sz="5400" b="0" cap="none" spc="0" smtClean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itchFamily="34" charset="0"/>
              </a:rPr>
              <a:t>SISTEMAS DE</a:t>
            </a:r>
            <a:endParaRPr lang="es-ES" sz="5400" b="0" cap="none" spc="0">
              <a:ln w="1841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83568" y="3068960"/>
            <a:ext cx="80648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</a:lstStyle>
          <a:p>
            <a:pPr algn="ctr"/>
            <a:r>
              <a:rPr lang="x-none" sz="5400" smtClean="0">
                <a:ln w="18415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Demi" pitchFamily="34" charset="0"/>
              </a:rPr>
              <a:t>IMPERMEABILIZACIÓN</a:t>
            </a:r>
            <a:endParaRPr lang="es-ES" sz="5400" b="0" cap="none" spc="0">
              <a:ln w="18415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5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42" name="Picture 2" descr="C:\Users\Barbara\AppData\Local\Temp\Rar$DIa0.201\IMG_049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 descr="C:\Users\Barbara\AppData\Local\Temp\Rar$DIa0.621\IMG_0498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24544" y="0"/>
            <a:ext cx="946854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290" name="Picture 2" descr="C:\Users\Barbara\AppData\Local\Temp\Rar$DIa0.373\IMG_0499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468544" cy="7173416"/>
          </a:xfrm>
          <a:prstGeom prst="rect">
            <a:avLst/>
          </a:prstGeom>
          <a:noFill/>
        </p:spPr>
      </p:pic>
    </p:spTree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olo 3"/>
          <p:cNvSpPr txBox="1"/>
          <p:nvPr/>
        </p:nvSpPr>
        <p:spPr bwMode="auto">
          <a:xfrm>
            <a:off x="0" y="2564904"/>
            <a:ext cx="9144000" cy="495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/>
          </a:lstStyle>
          <a:p>
            <a:pPr algn="ctr"/>
            <a:r>
              <a:rPr lang="it-IT" sz="3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SISTEMA DE  ANCLAJE </a:t>
            </a:r>
            <a:r>
              <a:rPr lang="it-IT" sz="3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SOBRE </a:t>
            </a:r>
            <a:r>
              <a:rPr lang="it-IT" sz="36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CUBIERTAS</a:t>
            </a:r>
          </a:p>
        </p:txBody>
      </p:sp>
      <p:sp>
        <p:nvSpPr>
          <p:cNvPr id="3" name="Titolo 3"/>
          <p:cNvSpPr/>
          <p:nvPr/>
        </p:nvSpPr>
        <p:spPr bwMode="auto">
          <a:xfrm>
            <a:off x="323528" y="332656"/>
            <a:ext cx="9144000" cy="592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defTabSz="914400"/>
            <a:r>
              <a:rPr lang="it-IT" sz="4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GENERAL FIX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ector recto 7"/>
          <p:cNvCxnSpPr/>
          <p:nvPr/>
        </p:nvCxnSpPr>
        <p:spPr>
          <a:xfrm flipH="1">
            <a:off x="395536" y="980728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Rectángulo"/>
          <p:cNvSpPr/>
          <p:nvPr/>
        </p:nvSpPr>
        <p:spPr>
          <a:xfrm>
            <a:off x="395536" y="134076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/>
            <a:r>
              <a:rPr lang="es-ES" b="1" smtClean="0">
                <a:latin typeface="Arial" pitchFamily="34" charset="0"/>
                <a:cs typeface="Arial" pitchFamily="34" charset="0"/>
              </a:rPr>
              <a:t>TECNOLOGÍA ESPACIAL APLICADA EN CUBIERTAS</a:t>
            </a:r>
          </a:p>
          <a:p>
            <a:pPr algn="just"/>
            <a:r>
              <a:rPr lang="es-ES" b="1" smtClean="0">
                <a:latin typeface="Arial" pitchFamily="34" charset="0"/>
                <a:cs typeface="Arial" pitchFamily="34" charset="0"/>
              </a:rPr>
              <a:t>La Investigación y desarrollo de General  Membrane SpA</a:t>
            </a:r>
            <a:r>
              <a:rPr lang="es-ES" smtClean="0">
                <a:latin typeface="Arial" pitchFamily="34" charset="0"/>
                <a:cs typeface="Arial" pitchFamily="34" charset="0"/>
              </a:rPr>
              <a:t>, gracias a la colaboración con </a:t>
            </a:r>
            <a:r>
              <a:rPr lang="es-ES" b="1" smtClean="0">
                <a:latin typeface="Arial" pitchFamily="34" charset="0"/>
                <a:cs typeface="Arial" pitchFamily="34" charset="0"/>
              </a:rPr>
              <a:t>VELCRO</a:t>
            </a:r>
            <a:r>
              <a:rPr lang="es-ES" smtClean="0">
                <a:latin typeface="Arial" pitchFamily="34" charset="0"/>
                <a:cs typeface="Arial" pitchFamily="34" charset="0"/>
              </a:rPr>
              <a:t>, ha desarrollado y patentado </a:t>
            </a:r>
            <a:r>
              <a:rPr lang="es-ES" b="1" smtClean="0">
                <a:latin typeface="Arial" pitchFamily="34" charset="0"/>
                <a:cs typeface="Arial" pitchFamily="34" charset="0"/>
              </a:rPr>
              <a:t>General Fix</a:t>
            </a:r>
            <a:r>
              <a:rPr lang="es-ES" smtClean="0">
                <a:latin typeface="Arial" pitchFamily="34" charset="0"/>
                <a:cs typeface="Arial" pitchFamily="34" charset="0"/>
              </a:rPr>
              <a:t>, un sistema de conexión sobre las cubiertas de los módulos fotovoltaicos, volúmenes técnicos y tecnológicos, sin agujeros o perforaciones.</a:t>
            </a:r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olo 3"/>
          <p:cNvSpPr/>
          <p:nvPr/>
        </p:nvSpPr>
        <p:spPr bwMode="auto">
          <a:xfrm>
            <a:off x="323528" y="332656"/>
            <a:ext cx="9144000" cy="592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defTabSz="914400"/>
            <a:r>
              <a:rPr lang="it-IT" sz="4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GENERAL FIX</a:t>
            </a:r>
            <a:endParaRPr lang="en-US" sz="40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ector recto 7"/>
          <p:cNvCxnSpPr/>
          <p:nvPr/>
        </p:nvCxnSpPr>
        <p:spPr>
          <a:xfrm flipH="1">
            <a:off x="395536" y="980728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7958_img8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9512" y="2996952"/>
            <a:ext cx="8639372" cy="1191626"/>
          </a:xfrm>
          <a:prstGeom prst="rect">
            <a:avLst/>
          </a:prstGeom>
          <a:noFill/>
          <a:ln w="9525">
            <a:noFill/>
            <a:miter lim="800000"/>
          </a:ln>
        </p:spPr>
      </p:pic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051720" y="4509120"/>
          <a:ext cx="5046662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Fotografia di Photo Editor" r:id="rId3" imgW="3304762" imgH="466543" progId="">
                  <p:embed/>
                </p:oleObj>
              </mc:Choice>
              <mc:Fallback>
                <p:oleObj name="Fotografia di Photo Editor" r:id="rId3" imgW="3304762" imgH="466543" progId="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051720" y="4509120"/>
                        <a:ext cx="5046662" cy="712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C:\Users\Bastianello\Pictures\FIX1.JPG"/>
          <p:cNvPicPr>
            <a:picLocks noChangeAspect="1" noChangeArrowheads="1"/>
          </p:cNvPicPr>
          <p:nvPr/>
        </p:nvPicPr>
        <p:blipFill>
          <a:blip r:embed="rId2"/>
          <a:srcRect l="4851" t="398" b="-2"/>
          <a:stretch>
            <a:fillRect/>
          </a:stretch>
        </p:blipFill>
        <p:spPr bwMode="auto">
          <a:xfrm>
            <a:off x="0" y="0"/>
            <a:ext cx="454025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" name="Picture 3" descr="C:\Users\Bastianello\Pictures\FIX2.JPG"/>
          <p:cNvPicPr>
            <a:picLocks noChangeAspect="1" noChangeArrowheads="1"/>
          </p:cNvPicPr>
          <p:nvPr/>
        </p:nvPicPr>
        <p:blipFill>
          <a:blip r:embed="rId3"/>
          <a:srcRect t="911" r="2177" b="124"/>
          <a:stretch>
            <a:fillRect/>
          </a:stretch>
        </p:blipFill>
        <p:spPr bwMode="auto">
          <a:xfrm>
            <a:off x="4503738" y="0"/>
            <a:ext cx="4640262" cy="688498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itolo 3"/>
          <p:cNvSpPr/>
          <p:nvPr/>
        </p:nvSpPr>
        <p:spPr bwMode="auto">
          <a:xfrm>
            <a:off x="395536" y="332656"/>
            <a:ext cx="9144000" cy="592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defTabSz="914400"/>
            <a:r>
              <a:rPr lang="it-IT" sz="4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GENERAL FIX</a:t>
            </a:r>
            <a:endParaRPr lang="en-US" sz="40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ector recto 7"/>
          <p:cNvCxnSpPr/>
          <p:nvPr/>
        </p:nvCxnSpPr>
        <p:spPr>
          <a:xfrm flipH="1">
            <a:off x="539552" y="1057963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13934" r="52600" b="4475"/>
          <a:stretch>
            <a:fillRect/>
          </a:stretch>
        </p:blipFill>
        <p:spPr bwMode="auto">
          <a:xfrm>
            <a:off x="395536" y="1412776"/>
            <a:ext cx="1887538" cy="185578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Rettangolo 7"/>
          <p:cNvSpPr>
            <a:spLocks noChangeArrowheads="1"/>
          </p:cNvSpPr>
          <p:nvPr/>
        </p:nvSpPr>
        <p:spPr bwMode="auto">
          <a:xfrm>
            <a:off x="2195736" y="2204864"/>
            <a:ext cx="2298700" cy="400050"/>
          </a:xfrm>
          <a:prstGeom prst="rect">
            <a:avLst/>
          </a:prstGeom>
          <a:solidFill>
            <a:srgbClr val="F08010"/>
          </a:solidFill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LOOP VELCRO</a:t>
            </a:r>
            <a:endParaRPr lang="en-US" sz="20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2600" t="13934" b="4120"/>
          <a:stretch>
            <a:fillRect/>
          </a:stretch>
        </p:blipFill>
        <p:spPr bwMode="auto">
          <a:xfrm>
            <a:off x="467544" y="3573016"/>
            <a:ext cx="1887538" cy="186372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8" name="Rettangolo 8"/>
          <p:cNvSpPr>
            <a:spLocks noChangeArrowheads="1"/>
          </p:cNvSpPr>
          <p:nvPr/>
        </p:nvSpPr>
        <p:spPr bwMode="auto">
          <a:xfrm>
            <a:off x="2195736" y="4293096"/>
            <a:ext cx="2305050" cy="400050"/>
          </a:xfrm>
          <a:prstGeom prst="rect">
            <a:avLst/>
          </a:prstGeom>
          <a:solidFill>
            <a:srgbClr val="F08010"/>
          </a:solidFill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algn="ctr"/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HOOK VELCRO</a:t>
            </a:r>
            <a:endParaRPr lang="it-IT" sz="200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asellaDiTesto 7"/>
          <p:cNvSpPr txBox="1">
            <a:spLocks noChangeArrowheads="1"/>
          </p:cNvSpPr>
          <p:nvPr/>
        </p:nvSpPr>
        <p:spPr bwMode="auto">
          <a:xfrm>
            <a:off x="395536" y="1412776"/>
            <a:ext cx="3384550" cy="9540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algn="ctr"/>
            <a:r>
              <a:rPr lang="it-IT" sz="2800">
                <a:solidFill>
                  <a:schemeClr val="tx2"/>
                </a:solidFill>
                <a:latin typeface="Impact" pitchFamily="34" charset="0"/>
              </a:rPr>
              <a:t>Principio fisico de</a:t>
            </a:r>
          </a:p>
          <a:p>
            <a:pPr algn="ctr"/>
            <a:r>
              <a:rPr lang="it-IT" sz="2800">
                <a:solidFill>
                  <a:schemeClr val="tx2"/>
                </a:solidFill>
                <a:latin typeface="Impact" pitchFamily="34" charset="0"/>
              </a:rPr>
              <a:t>General FIX</a:t>
            </a:r>
          </a:p>
        </p:txBody>
      </p:sp>
      <p:sp>
        <p:nvSpPr>
          <p:cNvPr id="3" name="CasellaDiTesto 5"/>
          <p:cNvSpPr txBox="1">
            <a:spLocks noChangeArrowheads="1"/>
          </p:cNvSpPr>
          <p:nvPr/>
        </p:nvSpPr>
        <p:spPr bwMode="auto">
          <a:xfrm>
            <a:off x="4644008" y="1268760"/>
            <a:ext cx="3673475" cy="1384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algn="ctr"/>
            <a:r>
              <a:rPr lang="it-IT" sz="2800">
                <a:solidFill>
                  <a:schemeClr val="tx2"/>
                </a:solidFill>
                <a:latin typeface="Impact" pitchFamily="34" charset="0"/>
              </a:rPr>
              <a:t>General Fix en el </a:t>
            </a:r>
          </a:p>
          <a:p>
            <a:pPr algn="ctr"/>
            <a:r>
              <a:rPr lang="it-IT" sz="2800">
                <a:solidFill>
                  <a:schemeClr val="tx2"/>
                </a:solidFill>
                <a:latin typeface="Impact" pitchFamily="34" charset="0"/>
              </a:rPr>
              <a:t>Túnel de viento - </a:t>
            </a:r>
          </a:p>
          <a:p>
            <a:pPr algn="ctr"/>
            <a:r>
              <a:rPr lang="it-IT" sz="2800">
                <a:solidFill>
                  <a:schemeClr val="tx2"/>
                </a:solidFill>
                <a:latin typeface="Impact" pitchFamily="34" charset="0"/>
              </a:rPr>
              <a:t>Politecnico di Milano</a:t>
            </a:r>
          </a:p>
        </p:txBody>
      </p:sp>
      <p:pic>
        <p:nvPicPr>
          <p:cNvPr id="4" name="Picture 4" descr="\\GmeDoc\Marketing\DOCUMENTI_MALLOPPO\314_DEPLIANT_STAMPA_agcm\GENERAL_FIX_ITA_2500\Cartella General_Fix_ITA_agcm_LAST\Links\IMG_5786.JPG"/>
          <p:cNvPicPr>
            <a:picLocks noChangeAspect="1" noChangeArrowheads="1"/>
          </p:cNvPicPr>
          <p:nvPr/>
        </p:nvPicPr>
        <p:blipFill>
          <a:blip r:embed="rId2"/>
          <a:srcRect l="16002" r="17668"/>
          <a:stretch>
            <a:fillRect/>
          </a:stretch>
        </p:blipFill>
        <p:spPr bwMode="auto">
          <a:xfrm>
            <a:off x="468313" y="2701287"/>
            <a:ext cx="2807543" cy="282321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Picture 5" descr="IMG_543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55976" y="2780928"/>
            <a:ext cx="4194175" cy="279241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Titolo 3"/>
          <p:cNvSpPr/>
          <p:nvPr/>
        </p:nvSpPr>
        <p:spPr bwMode="auto">
          <a:xfrm>
            <a:off x="323528" y="332656"/>
            <a:ext cx="9144000" cy="592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defTabSz="914400"/>
            <a:r>
              <a:rPr lang="it-IT" sz="4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GENERAL FIX</a:t>
            </a:r>
            <a:endParaRPr lang="en-US" sz="40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ector recto 7"/>
          <p:cNvCxnSpPr/>
          <p:nvPr/>
        </p:nvCxnSpPr>
        <p:spPr>
          <a:xfrm flipH="1">
            <a:off x="467544" y="1052736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2 Rectángulo"/>
          <p:cNvSpPr/>
          <p:nvPr/>
        </p:nvSpPr>
        <p:spPr>
          <a:xfrm>
            <a:off x="395536" y="260648"/>
            <a:ext cx="362022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/>
          </a:lstStyle>
          <a:p>
            <a:pPr/>
            <a:r>
              <a:rPr lang="it-IT" sz="40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GENERAL FIX</a:t>
            </a:r>
            <a:endParaRPr lang="en-US" sz="40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ector recto 7"/>
          <p:cNvCxnSpPr/>
          <p:nvPr/>
        </p:nvCxnSpPr>
        <p:spPr>
          <a:xfrm flipH="1">
            <a:off x="467544" y="1052736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3743908" y="1144229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CL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</a:t>
            </a:r>
            <a:endParaRPr lang="es-CL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555776" y="342900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CL" smtClean="0"/>
              <a:t>https://youtu.be/ro94td5dGb8</a:t>
            </a:r>
          </a:p>
          <a:p>
            <a:pPr/>
            <a:r>
              <a:rPr lang="es-CL" smtClean="0"/>
              <a:t> </a:t>
            </a:r>
          </a:p>
        </p:txBody>
      </p:sp>
      <p:pic>
        <p:nvPicPr>
          <p:cNvPr id="2" name="ro94td5dGb8">
            <a:hlinkClick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2"/>
          <a:stretch>
            <a:fillRect/>
          </a:stretch>
        </p:blipFill>
        <p:spPr>
          <a:xfrm>
            <a:off x="595139" y="1667449"/>
            <a:ext cx="7796555" cy="438556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CuadroTexto 2"/>
          <p:cNvSpPr txBox="1"/>
          <p:nvPr/>
        </p:nvSpPr>
        <p:spPr>
          <a:xfrm>
            <a:off x="539552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x-none" sz="4000" smtClean="0">
                <a:solidFill>
                  <a:schemeClr val="tx2"/>
                </a:solidFill>
                <a:latin typeface="+mj-lt"/>
              </a:rPr>
              <a:t>CUT FIRE: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5" name="Conector recto 7"/>
          <p:cNvCxnSpPr/>
          <p:nvPr/>
        </p:nvCxnSpPr>
        <p:spPr>
          <a:xfrm flipH="1">
            <a:off x="539552" y="1057963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Zuccon\Desktop\Presentazione CPI\incendio_pompiere_4_cut_fir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75656" y="1268760"/>
            <a:ext cx="5868144" cy="440110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59419209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Marcador de contenido 1"/>
          <p:cNvSpPr>
            <a:spLocks noGrp="1"/>
          </p:cNvSpPr>
          <p:nvPr>
            <p:ph idx="4294967295"/>
          </p:nvPr>
        </p:nvSpPr>
        <p:spPr>
          <a:xfrm>
            <a:off x="1475656" y="2060848"/>
            <a:ext cx="4680520" cy="2592288"/>
          </a:xfrm>
        </p:spPr>
        <p:txBody>
          <a:bodyPr>
            <a:normAutofit/>
          </a:bodyPr>
          <a:lstStyle>
            <a:defPPr/>
          </a:lstStyle>
          <a:p>
            <a:pPr algn="just">
              <a:buFont typeface="Wingdings" pitchFamily="2" charset="2"/>
              <a:buChar char="ü"/>
            </a:pPr>
            <a:r>
              <a:rPr lang="es-ES" sz="3200" b="0">
                <a:latin typeface="Arial" pitchFamily="34" charset="0"/>
                <a:cs typeface="Arial" pitchFamily="34" charset="0"/>
              </a:rPr>
              <a:t> </a:t>
            </a:r>
            <a:r>
              <a:rPr lang="es-ES" sz="3200" b="0" smtClean="0">
                <a:latin typeface="Arial" pitchFamily="34" charset="0"/>
                <a:cs typeface="Arial" pitchFamily="34" charset="0"/>
              </a:rPr>
              <a:t>GSPV</a:t>
            </a:r>
          </a:p>
          <a:p>
            <a:pPr algn="just">
              <a:buFont typeface="Wingdings" pitchFamily="2" charset="2"/>
              <a:buChar char="ü"/>
            </a:pPr>
            <a:r>
              <a:rPr lang="es-ES" sz="3200" b="0" smtClean="0">
                <a:latin typeface="Arial" pitchFamily="34" charset="0"/>
                <a:cs typeface="Arial" pitchFamily="34" charset="0"/>
              </a:rPr>
              <a:t> GENERAL FIX </a:t>
            </a:r>
          </a:p>
          <a:p>
            <a:pPr algn="just">
              <a:buFont typeface="Wingdings" pitchFamily="2" charset="2"/>
              <a:buChar char="ü"/>
            </a:pPr>
            <a:r>
              <a:rPr lang="es-ES" sz="3200" b="0" smtClean="0">
                <a:latin typeface="Arial" pitchFamily="34" charset="0"/>
                <a:cs typeface="Arial" pitchFamily="34" charset="0"/>
              </a:rPr>
              <a:t> CUT FIRE </a:t>
            </a:r>
          </a:p>
          <a:p>
            <a:pPr algn="just">
              <a:buFont typeface="Wingdings" pitchFamily="2" charset="2"/>
              <a:buChar char="ü"/>
            </a:pPr>
            <a:r>
              <a:rPr lang="es-ES" sz="3200" b="0" smtClean="0">
                <a:latin typeface="Arial" pitchFamily="34" charset="0"/>
                <a:cs typeface="Arial" pitchFamily="34" charset="0"/>
              </a:rPr>
              <a:t> N.E.W.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67544" y="54868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es-ES" sz="2400" smtClean="0">
                <a:solidFill>
                  <a:schemeClr val="tx2"/>
                </a:solidFill>
                <a:latin typeface="+mj-lt"/>
              </a:rPr>
              <a:t>SISTEMAS DE IMPERMEABILIZACIÓN</a:t>
            </a:r>
            <a:endParaRPr lang="es-ES" sz="24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0" name="Conector recto 7"/>
          <p:cNvCxnSpPr/>
          <p:nvPr/>
        </p:nvCxnSpPr>
        <p:spPr>
          <a:xfrm flipH="1">
            <a:off x="415756" y="1340768"/>
            <a:ext cx="8044676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452873"/>
      </p:ext>
    </p:extLst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uadroTexto 2"/>
          <p:cNvSpPr txBox="1"/>
          <p:nvPr/>
        </p:nvSpPr>
        <p:spPr>
          <a:xfrm>
            <a:off x="539552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x-none" sz="4000" smtClean="0">
                <a:solidFill>
                  <a:schemeClr val="tx2"/>
                </a:solidFill>
                <a:latin typeface="+mj-lt"/>
              </a:rPr>
              <a:t>CUT FIRE: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539552" y="1057963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67544" y="170080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539552" y="1484784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just"/>
            <a:r>
              <a:rPr lang="en-US" smtClean="0">
                <a:latin typeface="Arial" pitchFamily="34" charset="0"/>
                <a:cs typeface="Arial" pitchFamily="34" charset="0"/>
              </a:rPr>
              <a:t>La tecnología </a:t>
            </a:r>
            <a:r>
              <a:rPr lang="en-US" b="1" smtClean="0">
                <a:latin typeface="Arial" pitchFamily="34" charset="0"/>
                <a:cs typeface="Arial" pitchFamily="34" charset="0"/>
              </a:rPr>
              <a:t>Cut Fire®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nace en los laboratorios de General membrane y permite a las membranas de ser ignífugas y autoextinguibles.</a:t>
            </a:r>
          </a:p>
          <a:p>
            <a:pPr algn="just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err="1" smtClean="0">
                <a:latin typeface="Arial" pitchFamily="34" charset="0"/>
                <a:cs typeface="Arial" pitchFamily="34" charset="0"/>
              </a:rPr>
              <a:t>Esta tecnología innovadora asegura tres ventajas respecto a otras soluciones</a:t>
            </a:r>
            <a:endParaRPr lang="es-C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3148927" y="1611713"/>
            <a:ext cx="2846146" cy="547260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uadroTexto 2"/>
          <p:cNvSpPr txBox="1"/>
          <p:nvPr/>
        </p:nvSpPr>
        <p:spPr>
          <a:xfrm>
            <a:off x="539552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x-none" sz="4000" smtClean="0">
                <a:solidFill>
                  <a:schemeClr val="tx2"/>
                </a:solidFill>
                <a:latin typeface="+mj-lt"/>
              </a:rPr>
              <a:t>CUT FIRE: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539552" y="1057963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539552" y="170080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>
              <a:buFont typeface="Wingdings" pitchFamily="2" charset="2"/>
              <a:buChar char="ü"/>
            </a:pPr>
            <a:r>
              <a:rPr lang="it-IT" b="1" smtClean="0">
                <a:latin typeface="Arial" pitchFamily="34" charset="0"/>
                <a:cs typeface="Arial" pitchFamily="34" charset="0"/>
              </a:rPr>
              <a:t> NO SE MODIFICAN LOS DATOS TÉCNICOS DE LAS MEMBRANAS NI SUS CAPACIDADES DE IMPERMEABILIZAR</a:t>
            </a:r>
            <a:endParaRPr lang="en-US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3568" y="2780928"/>
            <a:ext cx="7277100" cy="202247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uadroTexto 2"/>
          <p:cNvSpPr txBox="1"/>
          <p:nvPr/>
        </p:nvSpPr>
        <p:spPr>
          <a:xfrm>
            <a:off x="539552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x-none" sz="4000" smtClean="0">
                <a:solidFill>
                  <a:schemeClr val="tx2"/>
                </a:solidFill>
                <a:latin typeface="+mj-lt"/>
              </a:rPr>
              <a:t>CUT FIRE: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539552" y="1057963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467544" y="177281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>
              <a:buFont typeface="Wingdings" pitchFamily="2" charset="2"/>
              <a:buChar char="ü"/>
            </a:pPr>
            <a:r>
              <a:rPr lang="en-US" smtClean="0">
                <a:latin typeface="Impact" pitchFamily="34" charset="0"/>
              </a:rPr>
              <a:t> </a:t>
            </a:r>
            <a:r>
              <a:rPr lang="en-US" b="1" smtClean="0">
                <a:latin typeface="Arial" pitchFamily="34" charset="0"/>
                <a:cs typeface="Arial" pitchFamily="34" charset="0"/>
              </a:rPr>
              <a:t>LA PROTECCIÓN AL FUEGO NO CAMBIA POR TODO EL CICLO DE VIDA DE LAS MEMBRANAS IMPERMEABILIZANTES</a:t>
            </a:r>
            <a:endParaRPr lang="it-IT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1560" y="2780928"/>
            <a:ext cx="7343775" cy="22098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uadroTexto 2"/>
          <p:cNvSpPr txBox="1"/>
          <p:nvPr/>
        </p:nvSpPr>
        <p:spPr>
          <a:xfrm>
            <a:off x="539552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x-none" sz="4000" smtClean="0">
                <a:solidFill>
                  <a:schemeClr val="tx2"/>
                </a:solidFill>
                <a:latin typeface="+mj-lt"/>
              </a:rPr>
              <a:t>CUT FIRE: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539552" y="1057963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539552" y="184482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>
              <a:buFont typeface="Wingdings" pitchFamily="2" charset="2"/>
              <a:buChar char="ü"/>
            </a:pPr>
            <a:r>
              <a:rPr lang="en-US" b="1" smtClean="0">
                <a:latin typeface="Arial" pitchFamily="34" charset="0"/>
                <a:cs typeface="Arial" pitchFamily="34" charset="0"/>
              </a:rPr>
              <a:t> LA TECNOLOGÍA CUT FIRE® NO SE ACTIVA CUANDO SE APLICA LA MEMBRANA CON EL SOPLETE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3568" y="2780928"/>
            <a:ext cx="7740351" cy="228390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olo 3"/>
          <p:cNvSpPr/>
          <p:nvPr/>
        </p:nvSpPr>
        <p:spPr bwMode="auto">
          <a:xfrm>
            <a:off x="179512" y="1268760"/>
            <a:ext cx="8532440" cy="4320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algn="ctr"/>
            <a:r>
              <a:rPr lang="it-IT" sz="2800" b="1" smtClean="0">
                <a:latin typeface="Arial" pitchFamily="34" charset="0"/>
                <a:cs typeface="Arial" pitchFamily="34" charset="0"/>
              </a:rPr>
              <a:t>Soluciones </a:t>
            </a:r>
            <a:r>
              <a:rPr lang="it-IT" sz="2800" b="1">
                <a:latin typeface="Arial" pitchFamily="34" charset="0"/>
                <a:cs typeface="Arial" pitchFamily="34" charset="0"/>
              </a:rPr>
              <a:t>de General Membrane para </a:t>
            </a:r>
          </a:p>
          <a:p>
            <a:pPr algn="ctr"/>
            <a:r>
              <a:rPr lang="it-IT" sz="2800" b="1">
                <a:latin typeface="Arial" pitchFamily="34" charset="0"/>
                <a:cs typeface="Arial" pitchFamily="34" charset="0"/>
              </a:rPr>
              <a:t>Proteger las cubiertas del fuego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39552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x-none" sz="4000" smtClean="0">
                <a:solidFill>
                  <a:schemeClr val="tx2"/>
                </a:solidFill>
                <a:latin typeface="+mj-lt"/>
              </a:rPr>
              <a:t>CUT FIRE: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4" name="Conector recto 7"/>
          <p:cNvCxnSpPr/>
          <p:nvPr/>
        </p:nvCxnSpPr>
        <p:spPr>
          <a:xfrm flipH="1">
            <a:off x="539552" y="1057963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4 Rectángulo"/>
          <p:cNvSpPr/>
          <p:nvPr/>
        </p:nvSpPr>
        <p:spPr>
          <a:xfrm>
            <a:off x="4067944" y="1988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>
            <a:defPPr/>
          </a:lstStyle>
          <a:p>
            <a:pPr/>
            <a:r>
              <a:rPr lang="it-IT" smtClean="0">
                <a:latin typeface="HelveticaNeueLT Std Med Cn" pitchFamily="34" charset="0"/>
              </a:rPr>
              <a:t>Mebranas impermeabilizantes en clase E que constituyen los sistemas Broof</a:t>
            </a:r>
            <a:endParaRPr lang="it-IT">
              <a:latin typeface="HelveticaNeueLT Std Med Cn" pitchFamily="34" charset="0"/>
            </a:endParaRPr>
          </a:p>
        </p:txBody>
      </p:sp>
      <p:sp>
        <p:nvSpPr>
          <p:cNvPr id="6" name="CasellaDiTesto 15"/>
          <p:cNvSpPr txBox="1">
            <a:spLocks noChangeArrowheads="1"/>
          </p:cNvSpPr>
          <p:nvPr/>
        </p:nvSpPr>
        <p:spPr bwMode="auto">
          <a:xfrm>
            <a:off x="827584" y="1988840"/>
            <a:ext cx="2528887" cy="400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/>
            <a:r>
              <a:rPr lang="it-IT" sz="2000" b="1">
                <a:latin typeface="HelveticaNeueLT Std Med Cn" pitchFamily="34" charset="0"/>
              </a:rPr>
              <a:t>Serie CUT FIRE®</a:t>
            </a:r>
          </a:p>
        </p:txBody>
      </p:sp>
      <p:pic>
        <p:nvPicPr>
          <p:cNvPr id="7" name="Picture 2" descr="C:\Users\Zuccon\Desktop\Presentazione CPI\PHOENIX_SOLAR_TECH_CUT_FIRE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9512" y="2852936"/>
            <a:ext cx="1439714" cy="261927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" name="Picture 3" descr="C:\Users\Zuccon\Desktop\Presentazione CPI\PHOENIX_STAR_CF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47664" y="2852936"/>
            <a:ext cx="1465982" cy="266282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" name="Picture 4" descr="C:\Users\Zuccon\Desktop\Presentazione CPI\PHOENIX_SUPER_CUT-FIRE_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987824" y="2852936"/>
            <a:ext cx="1440160" cy="2620086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Picture 5" descr="C:\Users\Zuccon\Desktop\Presentazione CPI\MERCURY-P-CUT-FIRE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72000" y="2852936"/>
            <a:ext cx="1404375" cy="255498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" name="Picture 6" descr="C:\Users\Zuccon\Desktop\Presentazione CPI\PHOENIX_SOLAR_CUT-FIRE-MINERAL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156176" y="2924944"/>
            <a:ext cx="1424758" cy="259206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2" name="Picture 6" descr="C:\Users\Zuccon\Desktop\Presentazione CPI\PHOENIX_SOLAR_CUT-FIRE-MINERAL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779205" y="2924944"/>
            <a:ext cx="1364795" cy="2482974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3" name="CasellaDiTesto 10"/>
          <p:cNvSpPr txBox="1">
            <a:spLocks noChangeArrowheads="1"/>
          </p:cNvSpPr>
          <p:nvPr/>
        </p:nvSpPr>
        <p:spPr bwMode="auto">
          <a:xfrm>
            <a:off x="111125" y="2559050"/>
            <a:ext cx="253047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/>
            <a:r>
              <a:rPr lang="it-IT" b="1">
                <a:latin typeface="Arial" pitchFamily="34" charset="0"/>
                <a:cs typeface="Arial" pitchFamily="34" charset="0"/>
              </a:rPr>
              <a:t>Phoenix Solar Tech</a:t>
            </a:r>
          </a:p>
        </p:txBody>
      </p:sp>
      <p:sp>
        <p:nvSpPr>
          <p:cNvPr id="14" name="CasellaDiTesto 11"/>
          <p:cNvSpPr txBox="1">
            <a:spLocks noChangeArrowheads="1"/>
          </p:cNvSpPr>
          <p:nvPr/>
        </p:nvSpPr>
        <p:spPr bwMode="auto">
          <a:xfrm>
            <a:off x="1547664" y="5445224"/>
            <a:ext cx="253047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/>
            <a:r>
              <a:rPr lang="it-IT" b="1">
                <a:latin typeface="Arial" pitchFamily="34" charset="0"/>
                <a:cs typeface="Arial" pitchFamily="34" charset="0"/>
              </a:rPr>
              <a:t>Phoenix Star</a:t>
            </a:r>
          </a:p>
        </p:txBody>
      </p:sp>
      <p:sp>
        <p:nvSpPr>
          <p:cNvPr id="15" name="CasellaDiTesto 12"/>
          <p:cNvSpPr txBox="1">
            <a:spLocks noChangeArrowheads="1"/>
          </p:cNvSpPr>
          <p:nvPr/>
        </p:nvSpPr>
        <p:spPr bwMode="auto">
          <a:xfrm>
            <a:off x="3131840" y="2636912"/>
            <a:ext cx="179037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/>
          </a:lstStyle>
          <a:p>
            <a:pPr/>
            <a:r>
              <a:rPr lang="it-IT" b="1">
                <a:latin typeface="Arial" pitchFamily="34" charset="0"/>
                <a:cs typeface="Arial" pitchFamily="34" charset="0"/>
              </a:rPr>
              <a:t>Phoenix Super</a:t>
            </a:r>
          </a:p>
        </p:txBody>
      </p:sp>
      <p:sp>
        <p:nvSpPr>
          <p:cNvPr id="16" name="CasellaDiTesto 13"/>
          <p:cNvSpPr txBox="1">
            <a:spLocks noChangeArrowheads="1"/>
          </p:cNvSpPr>
          <p:nvPr/>
        </p:nvSpPr>
        <p:spPr bwMode="auto">
          <a:xfrm>
            <a:off x="4716017" y="5445224"/>
            <a:ext cx="1224136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/>
          </a:lstStyle>
          <a:p>
            <a:pPr/>
            <a:r>
              <a:rPr lang="it-IT" b="1">
                <a:latin typeface="Arial" pitchFamily="34" charset="0"/>
                <a:cs typeface="Arial" pitchFamily="34" charset="0"/>
              </a:rPr>
              <a:t>Mercury</a:t>
            </a:r>
          </a:p>
        </p:txBody>
      </p:sp>
      <p:sp>
        <p:nvSpPr>
          <p:cNvPr id="17" name="CasellaDiTesto 17"/>
          <p:cNvSpPr txBox="1">
            <a:spLocks noChangeArrowheads="1"/>
          </p:cNvSpPr>
          <p:nvPr/>
        </p:nvSpPr>
        <p:spPr bwMode="auto">
          <a:xfrm>
            <a:off x="6012160" y="2708920"/>
            <a:ext cx="172819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/>
          </a:lstStyle>
          <a:p>
            <a:pPr/>
            <a:r>
              <a:rPr lang="it-IT" b="1">
                <a:latin typeface="Arial" pitchFamily="34" charset="0"/>
                <a:cs typeface="Arial" pitchFamily="34" charset="0"/>
              </a:rPr>
              <a:t>Phoenix Solar</a:t>
            </a:r>
          </a:p>
        </p:txBody>
      </p:sp>
      <p:sp>
        <p:nvSpPr>
          <p:cNvPr id="18" name="CasellaDiTesto 1"/>
          <p:cNvSpPr txBox="1">
            <a:spLocks noChangeArrowheads="1"/>
          </p:cNvSpPr>
          <p:nvPr/>
        </p:nvSpPr>
        <p:spPr bwMode="auto">
          <a:xfrm>
            <a:off x="7956376" y="5445224"/>
            <a:ext cx="9669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/>
          </a:lstStyle>
          <a:p>
            <a:pPr/>
            <a:r>
              <a:rPr lang="it-IT" b="1">
                <a:latin typeface="Arial" pitchFamily="34" charset="0"/>
                <a:cs typeface="Arial" pitchFamily="34" charset="0"/>
              </a:rPr>
              <a:t>Gemini</a:t>
            </a:r>
          </a:p>
        </p:txBody>
      </p:sp>
    </p:spTree>
  </p:cSld>
  <p:clrMapOvr>
    <a:masterClrMapping/>
  </p:clrMapOvr>
  <p:transition/>
  <p:timing/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2" descr="C:\Users\Benvenuti\Desktop\2013\Logo New\logo_new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8638" y="1628775"/>
            <a:ext cx="7999412" cy="310515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C:\Users\Benvenuti\Desktop\2013\Logo New\logo_new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7544" y="188640"/>
            <a:ext cx="2484437" cy="965200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3" name="Conector recto 7"/>
          <p:cNvCxnSpPr/>
          <p:nvPr/>
        </p:nvCxnSpPr>
        <p:spPr>
          <a:xfrm flipH="1">
            <a:off x="467544" y="1268760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95536" y="1556792"/>
            <a:ext cx="8424936" cy="4081117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/>
            <a:r>
              <a:rPr lang="es-ES" smtClean="0">
                <a:latin typeface="Arial" pitchFamily="34" charset="0"/>
                <a:cs typeface="Arial" pitchFamily="34" charset="0"/>
              </a:rPr>
              <a:t>Teniendo en cuenta la definición de la durabilidad que ofrece la Canadian Standards Association (CSA S478-95, Rev.2007), se define, como la capacidad de un edificio o de cualquiera de sus componentes que cumpla con:</a:t>
            </a:r>
          </a:p>
          <a:p>
            <a:pPr/>
            <a:endParaRPr lang="es-E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s-ES" smtClean="0">
                <a:latin typeface="Arial" pitchFamily="34" charset="0"/>
                <a:cs typeface="Arial" pitchFamily="34" charset="0"/>
              </a:rPr>
              <a:t>Llevar a cabo las funciones requeridas</a:t>
            </a:r>
          </a:p>
          <a:p>
            <a:pPr>
              <a:buFont typeface="Wingdings" pitchFamily="2" charset="2"/>
              <a:buChar char="ü"/>
            </a:pPr>
            <a:r>
              <a:rPr lang="es-ES" smtClean="0">
                <a:latin typeface="Arial" pitchFamily="34" charset="0"/>
                <a:cs typeface="Arial" pitchFamily="34" charset="0"/>
              </a:rPr>
              <a:t>Que su servicio esté orientado hacia el medio ambiente</a:t>
            </a:r>
          </a:p>
          <a:p>
            <a:pPr>
              <a:buFont typeface="Wingdings" pitchFamily="2" charset="2"/>
              <a:buChar char="ü"/>
            </a:pPr>
            <a:r>
              <a:rPr lang="es-ES" smtClean="0">
                <a:latin typeface="Arial" pitchFamily="34" charset="0"/>
                <a:cs typeface="Arial" pitchFamily="34" charset="0"/>
              </a:rPr>
              <a:t>Durante un período de tiempo determinado</a:t>
            </a:r>
          </a:p>
          <a:p>
            <a:pPr>
              <a:buFont typeface="Wingdings" pitchFamily="2" charset="2"/>
              <a:buChar char="ü"/>
            </a:pPr>
            <a:r>
              <a:rPr lang="es-ES" smtClean="0">
                <a:latin typeface="Arial" pitchFamily="34" charset="0"/>
                <a:cs typeface="Arial" pitchFamily="34" charset="0"/>
              </a:rPr>
              <a:t>Sin costo imprevisto para el mantenimiento o la reparación</a:t>
            </a:r>
          </a:p>
          <a:p>
            <a:pPr>
              <a:lnSpc>
                <a:spcPct val="80000"/>
              </a:lnSpc>
            </a:pPr>
            <a:endParaRPr lang="es-ES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s-ES" smtClean="0">
                <a:latin typeface="Arial" pitchFamily="34" charset="0"/>
                <a:cs typeface="Arial" pitchFamily="34" charset="0"/>
              </a:rPr>
              <a:t>General de membrana SpA ha desarrollado sus sistemas centrados en la noción de exactitud del proyecto, la tecnología única del producto, instrucciones detalladas de aplicación y el mantenimiento programado de impermeabilización (NEW).</a:t>
            </a:r>
          </a:p>
          <a:p>
            <a:pPr>
              <a:lnSpc>
                <a:spcPct val="80000"/>
              </a:lnSpc>
            </a:pPr>
            <a:endParaRPr lang="es-ES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s-ES" err="1" smtClean="0">
                <a:latin typeface="Arial" pitchFamily="34" charset="0"/>
                <a:cs typeface="Arial" pitchFamily="34" charset="0"/>
              </a:rPr>
              <a:t>Never Ending Waterproofing  garantiza un coste seguro, la durabilidad y la sostenibilidad.</a:t>
            </a:r>
          </a:p>
        </p:txBody>
      </p:sp>
    </p:spTree>
  </p:cSld>
  <p:clrMapOvr>
    <a:masterClrMapping/>
  </p:clrMapOvr>
  <p:transition/>
  <p:timing/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C:\Users\Benvenuti\Desktop\2013\Logo New\logo_new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536" y="188640"/>
            <a:ext cx="2484437" cy="965200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3" name="Conector recto 7"/>
          <p:cNvCxnSpPr/>
          <p:nvPr/>
        </p:nvCxnSpPr>
        <p:spPr>
          <a:xfrm flipH="1">
            <a:off x="467544" y="1268760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1403648" y="148478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ctr"/>
            <a:r>
              <a:rPr lang="it-IT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DURABLE, SOSTENIBLE Y EFICIENTE EN EL COSTO  </a:t>
            </a:r>
            <a:endParaRPr lang="it-IT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Benvenuti\AppData\Local\Microsoft\Windows\Temporary Internet Files\Content.Outlook\DWFVWDGO\copertine_NEW-01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7663" y="2447925"/>
            <a:ext cx="2424112" cy="3429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Picture 5" descr="C:\Users\Benvenuti\AppData\Local\Microsoft\Windows\Temporary Internet Files\Content.Outlook\DWFVWDGO\PHOENIX_SUPER_RP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635896" y="2420888"/>
            <a:ext cx="1584325" cy="28797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8" name="Picture 4" descr="C:\Users\Benvenuti\AppData\Local\Microsoft\Windows\Temporary Internet Files\Content.Outlook\DWFVWDGO\fixing direction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28184" y="2420888"/>
            <a:ext cx="2292350" cy="324008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" name="Titolo 1"/>
          <p:cNvSpPr txBox="1"/>
          <p:nvPr/>
        </p:nvSpPr>
        <p:spPr>
          <a:xfrm>
            <a:off x="251520" y="1916832"/>
            <a:ext cx="2520280" cy="432643"/>
          </a:xfrm>
          <a:prstGeom prst="rect">
            <a:avLst/>
          </a:prstGeom>
        </p:spPr>
        <p:txBody>
          <a:bodyPr>
            <a:normAutofit/>
          </a:bodyPr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sz="1600" b="1" i="0" u="none" strike="noStrike" kern="1200" cap="all" spc="-60" normalizeH="0" baseline="0" noProof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Un buen proyecto          </a:t>
            </a:r>
          </a:p>
        </p:txBody>
      </p:sp>
      <p:sp>
        <p:nvSpPr>
          <p:cNvPr id="10" name="Titolo 1"/>
          <p:cNvSpPr txBox="1"/>
          <p:nvPr/>
        </p:nvSpPr>
        <p:spPr>
          <a:xfrm>
            <a:off x="3203848" y="1844824"/>
            <a:ext cx="2591990" cy="603548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</a:lstStyle>
          <a:p>
            <a:pPr defTabSz="914400" eaLnBrk="1" hangingPunct="1"/>
            <a:r>
              <a:rPr lang="it-IT" b="1">
                <a:latin typeface="Calibri" pitchFamily="34" charset="0"/>
              </a:rPr>
              <a:t>   </a:t>
            </a:r>
            <a:r>
              <a:rPr lang="it-IT" b="1" smtClean="0">
                <a:latin typeface="Calibri" pitchFamily="34" charset="0"/>
              </a:rPr>
              <a:t>UN PRODUCTO ÚNICO</a:t>
            </a:r>
            <a:endParaRPr lang="it-IT" b="1">
              <a:latin typeface="Calibri" pitchFamily="34" charset="0"/>
            </a:endParaRPr>
          </a:p>
        </p:txBody>
      </p:sp>
      <p:sp>
        <p:nvSpPr>
          <p:cNvPr id="11" name="Titolo 1"/>
          <p:cNvSpPr txBox="1"/>
          <p:nvPr/>
        </p:nvSpPr>
        <p:spPr>
          <a:xfrm>
            <a:off x="6156325" y="1700213"/>
            <a:ext cx="2303463" cy="892175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</a:lstStyle>
          <a:p>
            <a:pPr algn="ctr" defTabSz="914400" eaLnBrk="1" hangingPunct="1"/>
            <a:r>
              <a:rPr lang="it-IT" b="1" smtClean="0">
                <a:latin typeface="Calibri" pitchFamily="34" charset="0"/>
              </a:rPr>
              <a:t>A TRAVÉS DE UNA BUENA APLICACIÓN</a:t>
            </a:r>
            <a:endParaRPr lang="it-IT" b="1"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C:\Users\Benvenuti\Desktop\2013\Logo New\logo_new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1560" y="260648"/>
            <a:ext cx="2484437" cy="965200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3" name="Conector recto 7"/>
          <p:cNvCxnSpPr/>
          <p:nvPr/>
        </p:nvCxnSpPr>
        <p:spPr>
          <a:xfrm flipH="1">
            <a:off x="467544" y="1268760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1403648" y="148478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ctr"/>
            <a:r>
              <a:rPr lang="it-IT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DURABLE, SOSTENIBLE Y EFICIENTE EN EL COSTO  </a:t>
            </a:r>
            <a:endParaRPr lang="it-IT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Benvenuti\AppData\Local\Microsoft\Windows\Temporary Internet Files\Content.Outlook\DWFVWDGO\TAL-EN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15616" y="2703513"/>
            <a:ext cx="2160984" cy="3055789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2" descr="C:\Users\Benvenuti\AppData\Local\Microsoft\Windows\Temporary Internet Files\Content.Outlook\DWFVWDGO\maintenance direction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51500" y="2693988"/>
            <a:ext cx="2346325" cy="331787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itolo 1"/>
          <p:cNvSpPr txBox="1"/>
          <p:nvPr/>
        </p:nvSpPr>
        <p:spPr>
          <a:xfrm>
            <a:off x="755576" y="1916832"/>
            <a:ext cx="3024336" cy="890587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</a:lstStyle>
          <a:p>
            <a:pPr algn="ctr" defTabSz="914400" eaLnBrk="1" hangingPunct="1">
              <a:lnSpc>
                <a:spcPct val="90000"/>
              </a:lnSpc>
            </a:pPr>
            <a:r>
              <a:rPr lang="it-IT" b="1" smtClean="0">
                <a:latin typeface="Arial" pitchFamily="34" charset="0"/>
                <a:cs typeface="Arial" pitchFamily="34" charset="0"/>
              </a:rPr>
              <a:t>INSPECCIÓN DE LA OBRA DURANTE LA APLICACIÓN</a:t>
            </a:r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1"/>
          <p:cNvSpPr txBox="1"/>
          <p:nvPr/>
        </p:nvSpPr>
        <p:spPr>
          <a:xfrm>
            <a:off x="5724525" y="1916113"/>
            <a:ext cx="2663899" cy="892175"/>
          </a:xfrm>
          <a:prstGeom prst="rect">
            <a:avLst/>
          </a:prstGeom>
        </p:spPr>
        <p:txBody>
          <a:bodyPr anchor="ctr">
            <a:normAutofit/>
          </a:bodyPr>
          <a:lstStyle>
            <a:defPPr/>
          </a:lstStyle>
          <a:p>
            <a:pPr algn="ctr" defTabSz="914400" eaLnBrk="1" hangingPunct="1">
              <a:lnSpc>
                <a:spcPct val="90000"/>
              </a:lnSpc>
            </a:pPr>
            <a:r>
              <a:rPr lang="it-IT" b="1" smtClean="0">
                <a:latin typeface="Calibri" pitchFamily="34" charset="0"/>
              </a:rPr>
              <a:t>Y UNA MANTENCIÓN PROGRAMADA</a:t>
            </a:r>
            <a:endParaRPr lang="it-IT" b="1">
              <a:latin typeface="Calibri" pitchFamily="34" charset="0"/>
            </a:endParaRPr>
          </a:p>
        </p:txBody>
      </p:sp>
    </p:spTree>
  </p:cSld>
  <p:clrMapOvr>
    <a:masterClrMapping/>
  </p:clrMapOvr>
  <p:transition/>
  <p:timing/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Group 2"/>
          <p:cNvGraphicFramePr/>
          <p:nvPr/>
        </p:nvGraphicFramePr>
        <p:xfrm>
          <a:off x="2123728" y="2276872"/>
          <a:ext cx="5255989" cy="3557771"/>
        </p:xfrm>
        <a:graphic>
          <a:graphicData uri="http://schemas.openxmlformats.org/drawingml/2006/table">
            <a:tbl>
              <a:tblPr/>
              <a:tblGrid>
                <a:gridCol w="3022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165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Flexibilidad en frío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-25°C / -35°C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960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Resistencia al calor</a:t>
                      </a: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140°C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480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Resistencia a los UV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SI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330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Peatonal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SI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851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Facilidad en detalles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Excelente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90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Adhesión</a:t>
                      </a: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Muy Buena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960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Envejecimiento </a:t>
                      </a: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NO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165"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Std Med Cn" pitchFamily="34" charset="0"/>
                          <a:ea typeface="MS PGothic" pitchFamily="34" charset="-128"/>
                        </a:rPr>
                        <a:t>Mezcla 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defPPr/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</a:pPr>
                      <a:r>
                        <a:rPr kumimoji="0" 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Solo </a:t>
                      </a: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Impact" pitchFamily="34" charset="0"/>
                          <a:ea typeface="MS PGothic" pitchFamily="34" charset="-128"/>
                        </a:rPr>
                        <a:t>Alta Dispersión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C:\Users\Benvenuti\Desktop\2013\Logo New\logo_new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536" y="188640"/>
            <a:ext cx="2484437" cy="965200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4" name="Conector recto 7"/>
          <p:cNvCxnSpPr/>
          <p:nvPr/>
        </p:nvCxnSpPr>
        <p:spPr>
          <a:xfrm flipH="1">
            <a:off x="467544" y="1268760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olo 3"/>
          <p:cNvSpPr/>
          <p:nvPr/>
        </p:nvSpPr>
        <p:spPr bwMode="auto">
          <a:xfrm>
            <a:off x="0" y="1412776"/>
            <a:ext cx="9144000" cy="592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algn="ctr" defTabSz="914400"/>
            <a:r>
              <a:rPr lang="es-ES" sz="32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Clases </a:t>
            </a:r>
            <a:r>
              <a:rPr lang="es-ES" sz="3200" b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  Productos - APAO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uadroTexto 2"/>
          <p:cNvSpPr txBox="1"/>
          <p:nvPr/>
        </p:nvSpPr>
        <p:spPr>
          <a:xfrm>
            <a:off x="467544" y="54868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ES" sz="4000" smtClean="0">
                <a:solidFill>
                  <a:schemeClr val="tx2"/>
                </a:solidFill>
                <a:latin typeface="+mj-lt"/>
              </a:rPr>
              <a:t>GSPV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415756" y="1340768"/>
            <a:ext cx="8044676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755576" y="184482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395536" y="148478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CL" b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PARAMOS EL AGUA, CAPTURAMOS EL SOL.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2060848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just"/>
            <a:r>
              <a:rPr lang="es-CL" smtClean="0"/>
              <a:t>Es un sistema impermeable fotovoltaico integrado, que consta de un módulo fotovoltaico flexible, formado por una película de Silicio Amorfo y la membrana Phoenix Solar Tech, creando un producto único e inseparable, certificado por la norma europea CEI EN 61646 y CEI EN 61730</a:t>
            </a:r>
            <a:endParaRPr lang="es-CL"/>
          </a:p>
        </p:txBody>
      </p:sp>
      <p:sp>
        <p:nvSpPr>
          <p:cNvPr id="7" name="6 Cruz"/>
          <p:cNvSpPr/>
          <p:nvPr/>
        </p:nvSpPr>
        <p:spPr>
          <a:xfrm>
            <a:off x="4355976" y="4293096"/>
            <a:ext cx="504056" cy="432048"/>
          </a:xfrm>
          <a:prstGeom prst="plus">
            <a:avLst>
              <a:gd name="adj" fmla="val 3974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es-CL">
              <a:solidFill>
                <a:schemeClr val="bg1"/>
              </a:solidFill>
            </a:endParaRPr>
          </a:p>
        </p:txBody>
      </p:sp>
      <p:pic>
        <p:nvPicPr>
          <p:cNvPr id="8" name="I 2" descr="rotolo_phoenix_solar_TECH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012160" y="3356992"/>
            <a:ext cx="533400" cy="213042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" name="I 1" descr="PVL-USA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03648" y="3789040"/>
            <a:ext cx="2327275" cy="152717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C:\Users\Benvenuti\Desktop\2013\Logo New\logo_new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536" y="188640"/>
            <a:ext cx="2484437" cy="965200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3" name="Conector recto 7"/>
          <p:cNvCxnSpPr/>
          <p:nvPr/>
        </p:nvCxnSpPr>
        <p:spPr>
          <a:xfrm flipH="1">
            <a:off x="467544" y="1268760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/>
          <p:nvPr/>
        </p:nvSpPr>
        <p:spPr bwMode="auto">
          <a:xfrm>
            <a:off x="1115616" y="476672"/>
            <a:ext cx="9144000" cy="592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algn="ctr"/>
            <a:r>
              <a:rPr lang="it-IT" sz="2800">
                <a:solidFill>
                  <a:schemeClr val="tx2"/>
                </a:solidFill>
                <a:latin typeface="Impact" pitchFamily="34" charset="0"/>
              </a:rPr>
              <a:t>      </a:t>
            </a:r>
            <a:r>
              <a:rPr lang="it-IT" sz="24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UNIQUE PRODUCT: PHOENIX SUPER</a:t>
            </a: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0" y="1387475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marL="342900" indent="-342900" algn="ctr">
              <a:spcBef>
                <a:spcPct val="50000"/>
              </a:spcBef>
            </a:pPr>
            <a:r>
              <a:rPr lang="pt-BR" sz="2400" b="1">
                <a:latin typeface="HelveticaNeueLT Std Med Cn" pitchFamily="34" charset="0"/>
              </a:rPr>
              <a:t>APAO TECHNOLOGY : M E M B R A N A S que no ENVEJECEN 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755576" y="2348880"/>
            <a:ext cx="7129463" cy="1152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/>
          </a:lstStyle>
          <a:p>
            <a:pPr algn="just">
              <a:lnSpc>
                <a:spcPct val="130000"/>
              </a:lnSpc>
            </a:pPr>
            <a:r>
              <a:rPr lang="en-US" err="1" smtClean="0">
                <a:latin typeface="Arial" pitchFamily="34" charset="0"/>
                <a:cs typeface="Arial" pitchFamily="34" charset="0"/>
              </a:rPr>
              <a:t>Después </a:t>
            </a:r>
            <a:r>
              <a:rPr lang="en-US">
                <a:latin typeface="Arial" pitchFamily="34" charset="0"/>
                <a:cs typeface="Arial" pitchFamily="34" charset="0"/>
              </a:rPr>
              <a:t>de 6 meses de prueba a norma de envejecimiento, las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mebranas PHOENIX SUPER (APAO) mantienen </a:t>
            </a:r>
            <a:r>
              <a:rPr lang="en-US" err="1">
                <a:latin typeface="Arial" pitchFamily="34" charset="0"/>
                <a:cs typeface="Arial" pitchFamily="34" charset="0"/>
              </a:rPr>
              <a:t>sus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caracterÍsticas técnicas</a:t>
            </a:r>
            <a:r>
              <a:rPr lang="en-US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187450" y="3933825"/>
            <a:ext cx="3168650" cy="14398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/>
          </a:lstStyle>
          <a:p>
            <a:pPr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US">
                <a:latin typeface="Arial" pitchFamily="34" charset="0"/>
                <a:cs typeface="Arial" pitchFamily="34" charset="0"/>
              </a:rPr>
              <a:t>-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Protección </a:t>
            </a:r>
            <a:r>
              <a:rPr lang="en-US">
                <a:latin typeface="Arial" pitchFamily="34" charset="0"/>
                <a:cs typeface="Arial" pitchFamily="34" charset="0"/>
              </a:rPr>
              <a:t>del </a:t>
            </a:r>
            <a:r>
              <a:rPr lang="en-US" err="1" smtClean="0">
                <a:latin typeface="Arial" pitchFamily="34" charset="0"/>
                <a:cs typeface="Arial" pitchFamily="34" charset="0"/>
              </a:rPr>
              <a:t>betún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US">
                <a:latin typeface="Arial" pitchFamily="34" charset="0"/>
                <a:cs typeface="Arial" pitchFamily="34" charset="0"/>
              </a:rPr>
              <a:t>- Elasticidad</a:t>
            </a:r>
            <a:endParaRPr lang="en-US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US">
                <a:latin typeface="Arial" pitchFamily="34" charset="0"/>
                <a:cs typeface="Arial" pitchFamily="34" charset="0"/>
              </a:rPr>
              <a:t>- Flexibilidad en frio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4500563" y="3663950"/>
          <a:ext cx="3600450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magine bitmap" r:id="rId3" imgW="8097380" imgH="4590476" progId="paint.picture">
                  <p:embed/>
                </p:oleObj>
              </mc:Choice>
              <mc:Fallback>
                <p:oleObj name="Immagine bitmap" r:id="rId3" imgW="8097380" imgH="4590476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500563" y="3663950"/>
                        <a:ext cx="3600450" cy="203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/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Picture 2" descr="C:\Users\Benvenuti\Desktop\2013\Logo New\logo_new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536" y="188640"/>
            <a:ext cx="2484437" cy="965200"/>
          </a:xfrm>
          <a:prstGeom prst="rect">
            <a:avLst/>
          </a:prstGeom>
          <a:noFill/>
          <a:ln w="9525">
            <a:noFill/>
            <a:miter lim="800000"/>
          </a:ln>
        </p:spPr>
      </p:pic>
      <p:cxnSp>
        <p:nvCxnSpPr>
          <p:cNvPr id="3" name="Conector recto 7"/>
          <p:cNvCxnSpPr/>
          <p:nvPr/>
        </p:nvCxnSpPr>
        <p:spPr>
          <a:xfrm flipH="1">
            <a:off x="467544" y="1268760"/>
            <a:ext cx="7920880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/>
          <p:nvPr/>
        </p:nvSpPr>
        <p:spPr bwMode="auto">
          <a:xfrm>
            <a:off x="1115616" y="476672"/>
            <a:ext cx="9144000" cy="592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>
            <a:defPPr/>
          </a:lstStyle>
          <a:p>
            <a:pPr algn="ctr"/>
            <a:r>
              <a:rPr lang="it-IT" sz="2800">
                <a:solidFill>
                  <a:schemeClr val="tx2"/>
                </a:solidFill>
                <a:latin typeface="Impact" pitchFamily="34" charset="0"/>
              </a:rPr>
              <a:t>      </a:t>
            </a:r>
            <a:r>
              <a:rPr lang="it-IT" sz="2400" b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UNIQUE PRODUCT: PHOENIX SUPER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95536" y="1196752"/>
            <a:ext cx="8351837" cy="1152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defPPr/>
          </a:lstStyle>
          <a:p>
            <a:pPr>
              <a:lnSpc>
                <a:spcPct val="130000"/>
              </a:lnSpc>
            </a:pPr>
            <a:endParaRPr lang="en-US">
              <a:latin typeface="HelveticaNeueLT Std Med Cn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err="1">
                <a:latin typeface="Arial" pitchFamily="34" charset="0"/>
                <a:cs typeface="Arial" pitchFamily="34" charset="0"/>
              </a:rPr>
              <a:t>Membranas que no envejecen significa mayor durabilidad.</a:t>
            </a:r>
          </a:p>
          <a:p>
            <a:pPr algn="just">
              <a:lnSpc>
                <a:spcPct val="130000"/>
              </a:lnSpc>
            </a:pPr>
            <a:endParaRPr lang="en-US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>
                <a:latin typeface="Arial" pitchFamily="34" charset="0"/>
                <a:cs typeface="Arial" pitchFamily="34" charset="0"/>
              </a:rPr>
              <a:t>EL capitulo 11 del Cerificado BBA de Phoenix Super habla de una  durabilidad de al menos  20 años.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1560" y="3212976"/>
            <a:ext cx="6029325" cy="23114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itolo 1"/>
          <p:cNvSpPr txBox="1"/>
          <p:nvPr/>
        </p:nvSpPr>
        <p:spPr>
          <a:xfrm>
            <a:off x="116301" y="161027"/>
            <a:ext cx="9144000" cy="669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smtClean="0">
                <a:latin typeface="Impact" pitchFamily="34" charset="0"/>
                <a:ea typeface="Tahoma" panose="020b0604030504040204" pitchFamily="34" charset="0"/>
                <a:cs typeface="Tahoma" panose="020b0604030504040204" pitchFamily="34" charset="0"/>
              </a:rPr>
              <a:t>N.E.W.</a:t>
            </a:r>
            <a:endParaRPr lang="it-IT" sz="2800">
              <a:latin typeface="Impact" panose="020b080603090205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C:\Users\pizzato\Desktop\NEW 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r="5179" b="4001"/>
          <a:stretch>
            <a:fillRect/>
          </a:stretch>
        </p:blipFill>
        <p:spPr bwMode="auto">
          <a:xfrm>
            <a:off x="0" y="-1"/>
            <a:ext cx="9396536" cy="6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32670"/>
      </p:ext>
    </p:extLst>
  </p:cSld>
  <p:clrMapOvr>
    <a:masterClrMapping/>
  </p:clrMapOvr>
  <p:transition/>
  <p:timing/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2564904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CL" sz="4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MUCHAS GRACIAS</a:t>
            </a:r>
            <a:endParaRPr lang="es-CL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uadroTexto 2"/>
          <p:cNvSpPr txBox="1"/>
          <p:nvPr/>
        </p:nvSpPr>
        <p:spPr>
          <a:xfrm>
            <a:off x="467544" y="54868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ES" sz="4000" smtClean="0">
                <a:solidFill>
                  <a:schemeClr val="tx2"/>
                </a:solidFill>
                <a:latin typeface="+mj-lt"/>
              </a:rPr>
              <a:t>GSPV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415756" y="1340768"/>
            <a:ext cx="8044676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467544" y="155679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CL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VENTAJAS:</a:t>
            </a:r>
            <a:endParaRPr lang="es-CL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Bastianello\Pictures\gspv adv.JPG"/>
          <p:cNvPicPr>
            <a:picLocks noChangeAspect="1" noChangeArrowheads="1"/>
          </p:cNvPicPr>
          <p:nvPr/>
        </p:nvPicPr>
        <p:blipFill>
          <a:blip r:embed="rId2"/>
          <a:srcRect r="92670"/>
          <a:stretch>
            <a:fillRect/>
          </a:stretch>
        </p:blipFill>
        <p:spPr bwMode="auto">
          <a:xfrm>
            <a:off x="251520" y="1916832"/>
            <a:ext cx="591797" cy="26652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5" descr="C:\Users\Bastianello\Pictures\gspv adv4.JPG"/>
          <p:cNvPicPr>
            <a:picLocks noChangeAspect="1" noChangeArrowheads="1"/>
          </p:cNvPicPr>
          <p:nvPr/>
        </p:nvPicPr>
        <p:blipFill>
          <a:blip r:embed="rId3"/>
          <a:srcRect r="85535"/>
          <a:stretch>
            <a:fillRect/>
          </a:stretch>
        </p:blipFill>
        <p:spPr bwMode="auto">
          <a:xfrm>
            <a:off x="251519" y="4509120"/>
            <a:ext cx="589957" cy="61691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Picture 3" descr="C:\Users\Bastianello\Pictures\gspv adv2.JPG"/>
          <p:cNvPicPr>
            <a:picLocks noChangeAspect="1" noChangeArrowheads="1"/>
          </p:cNvPicPr>
          <p:nvPr/>
        </p:nvPicPr>
        <p:blipFill>
          <a:blip r:embed="rId4"/>
          <a:srcRect r="84021"/>
          <a:stretch>
            <a:fillRect/>
          </a:stretch>
        </p:blipFill>
        <p:spPr bwMode="auto">
          <a:xfrm>
            <a:off x="179512" y="5085184"/>
            <a:ext cx="692764" cy="67210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9" name="CasellaDiTesto 1"/>
          <p:cNvSpPr txBox="1">
            <a:spLocks noChangeArrowheads="1"/>
          </p:cNvSpPr>
          <p:nvPr/>
        </p:nvSpPr>
        <p:spPr bwMode="auto">
          <a:xfrm>
            <a:off x="971600" y="2060848"/>
            <a:ext cx="14398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Ligero</a:t>
            </a:r>
          </a:p>
        </p:txBody>
      </p:sp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971600" y="2708920"/>
            <a:ext cx="143986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Sustentable</a:t>
            </a:r>
          </a:p>
        </p:txBody>
      </p: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971600" y="3429000"/>
            <a:ext cx="287972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Resistente a los granizos</a:t>
            </a:r>
          </a:p>
        </p:txBody>
      </p:sp>
      <p:sp>
        <p:nvSpPr>
          <p:cNvPr id="12" name="CasellaDiTesto 12"/>
          <p:cNvSpPr txBox="1">
            <a:spLocks noChangeArrowheads="1"/>
          </p:cNvSpPr>
          <p:nvPr/>
        </p:nvSpPr>
        <p:spPr bwMode="auto">
          <a:xfrm>
            <a:off x="971600" y="4077072"/>
            <a:ext cx="298450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Sin estructuras</a:t>
            </a:r>
          </a:p>
        </p:txBody>
      </p:sp>
      <p:sp>
        <p:nvSpPr>
          <p:cNvPr id="13" name="CasellaDiTesto 13"/>
          <p:cNvSpPr txBox="1">
            <a:spLocks noChangeArrowheads="1"/>
          </p:cNvSpPr>
          <p:nvPr/>
        </p:nvSpPr>
        <p:spPr bwMode="auto">
          <a:xfrm>
            <a:off x="971550" y="4681538"/>
            <a:ext cx="240823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Sin agujeros</a:t>
            </a:r>
          </a:p>
        </p:txBody>
      </p:sp>
      <p:sp>
        <p:nvSpPr>
          <p:cNvPr id="14" name="CasellaDiTesto 3"/>
          <p:cNvSpPr txBox="1">
            <a:spLocks noChangeArrowheads="1"/>
          </p:cNvSpPr>
          <p:nvPr/>
        </p:nvSpPr>
        <p:spPr bwMode="auto">
          <a:xfrm>
            <a:off x="971600" y="5301208"/>
            <a:ext cx="164623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Auto limpiable</a:t>
            </a:r>
          </a:p>
        </p:txBody>
      </p:sp>
      <p:pic>
        <p:nvPicPr>
          <p:cNvPr id="15" name="Picture 2" descr="C:\Users\Bastianello\Pictures\gspv adv.JPG"/>
          <p:cNvPicPr>
            <a:picLocks noChangeAspect="1" noChangeArrowheads="1"/>
          </p:cNvPicPr>
          <p:nvPr/>
        </p:nvPicPr>
        <p:blipFill>
          <a:blip r:embed="rId2"/>
          <a:srcRect l="52409" t="26663" r="39948"/>
          <a:stretch>
            <a:fillRect/>
          </a:stretch>
        </p:blipFill>
        <p:spPr bwMode="auto">
          <a:xfrm>
            <a:off x="4644008" y="1916832"/>
            <a:ext cx="692150" cy="219233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6" name="Picture 6" descr="C:\Users\Bastianello\Pictures\gspv adv5.JPG"/>
          <p:cNvPicPr>
            <a:picLocks noChangeAspect="1" noChangeArrowheads="1"/>
          </p:cNvPicPr>
          <p:nvPr/>
        </p:nvPicPr>
        <p:blipFill>
          <a:blip r:embed="rId5"/>
          <a:srcRect r="85031"/>
          <a:stretch>
            <a:fillRect/>
          </a:stretch>
        </p:blipFill>
        <p:spPr bwMode="auto">
          <a:xfrm>
            <a:off x="4716016" y="4077072"/>
            <a:ext cx="614363" cy="6731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7" name="Picture 4" descr="C:\Users\Bastianello\Pictures\gspv adv3.JPG"/>
          <p:cNvPicPr>
            <a:picLocks noChangeAspect="1" noChangeArrowheads="1"/>
          </p:cNvPicPr>
          <p:nvPr/>
        </p:nvPicPr>
        <p:blipFill>
          <a:blip r:embed="rId6"/>
          <a:srcRect l="2063" r="83302" b="54996"/>
          <a:stretch>
            <a:fillRect/>
          </a:stretch>
        </p:blipFill>
        <p:spPr bwMode="auto">
          <a:xfrm>
            <a:off x="4716016" y="4653136"/>
            <a:ext cx="657225" cy="81121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8" name="Picture 4" descr="C:\Users\Bastianello\Pictures\gspv adv3.JPG"/>
          <p:cNvPicPr>
            <a:picLocks noChangeAspect="1" noChangeArrowheads="1"/>
          </p:cNvPicPr>
          <p:nvPr/>
        </p:nvPicPr>
        <p:blipFill>
          <a:blip r:embed="rId6"/>
          <a:srcRect l="2063" t="51672" r="83302" b="8466"/>
          <a:stretch>
            <a:fillRect/>
          </a:stretch>
        </p:blipFill>
        <p:spPr bwMode="auto">
          <a:xfrm>
            <a:off x="4716016" y="5301208"/>
            <a:ext cx="659542" cy="72008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9" name="CasellaDiTesto 14"/>
          <p:cNvSpPr txBox="1">
            <a:spLocks noChangeArrowheads="1"/>
          </p:cNvSpPr>
          <p:nvPr/>
        </p:nvSpPr>
        <p:spPr bwMode="auto">
          <a:xfrm>
            <a:off x="5508104" y="2060848"/>
            <a:ext cx="240823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 smtClean="0">
                <a:latin typeface="Arial" pitchFamily="34" charset="0"/>
                <a:cs typeface="Arial" pitchFamily="34" charset="0"/>
              </a:rPr>
              <a:t>Rápido </a:t>
            </a:r>
            <a:r>
              <a:rPr lang="it-IT">
                <a:latin typeface="Arial" pitchFamily="34" charset="0"/>
                <a:cs typeface="Arial" pitchFamily="34" charset="0"/>
              </a:rPr>
              <a:t>de instalarse</a:t>
            </a:r>
          </a:p>
        </p:txBody>
      </p:sp>
      <p:sp>
        <p:nvSpPr>
          <p:cNvPr id="20" name="CasellaDiTesto 15"/>
          <p:cNvSpPr txBox="1">
            <a:spLocks noChangeArrowheads="1"/>
          </p:cNvSpPr>
          <p:nvPr/>
        </p:nvSpPr>
        <p:spPr bwMode="auto">
          <a:xfrm>
            <a:off x="5508104" y="2780928"/>
            <a:ext cx="303334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/>
          </a:lstStyle>
          <a:p>
            <a:pPr eaLnBrk="1" hangingPunct="1"/>
            <a:r>
              <a:rPr lang="it-IT" smtClean="0">
                <a:latin typeface="Arial" pitchFamily="34" charset="0"/>
                <a:cs typeface="Arial" pitchFamily="34" charset="0"/>
              </a:rPr>
              <a:t>BIPV Integrado a techos</a:t>
            </a: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16"/>
          <p:cNvSpPr txBox="1">
            <a:spLocks noChangeArrowheads="1"/>
          </p:cNvSpPr>
          <p:nvPr/>
        </p:nvSpPr>
        <p:spPr bwMode="auto">
          <a:xfrm>
            <a:off x="5508104" y="3501008"/>
            <a:ext cx="240823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Peatonal</a:t>
            </a:r>
          </a:p>
        </p:txBody>
      </p:sp>
      <p:sp>
        <p:nvSpPr>
          <p:cNvPr id="23" name="CasellaDiTesto 17"/>
          <p:cNvSpPr txBox="1">
            <a:spLocks noChangeArrowheads="1"/>
          </p:cNvSpPr>
          <p:nvPr/>
        </p:nvSpPr>
        <p:spPr bwMode="auto">
          <a:xfrm>
            <a:off x="5508104" y="4221088"/>
            <a:ext cx="240823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Flexible</a:t>
            </a:r>
          </a:p>
        </p:txBody>
      </p:sp>
      <p:sp>
        <p:nvSpPr>
          <p:cNvPr id="24" name="CasellaDiTesto 19"/>
          <p:cNvSpPr txBox="1">
            <a:spLocks noChangeArrowheads="1"/>
          </p:cNvSpPr>
          <p:nvPr/>
        </p:nvSpPr>
        <p:spPr bwMode="auto">
          <a:xfrm>
            <a:off x="5436096" y="4797152"/>
            <a:ext cx="261778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/>
            <a:r>
              <a:rPr lang="it-IT">
                <a:latin typeface="Arial" pitchFamily="34" charset="0"/>
                <a:cs typeface="Arial" pitchFamily="34" charset="0"/>
              </a:rPr>
              <a:t>Sin vidrio </a:t>
            </a:r>
          </a:p>
        </p:txBody>
      </p:sp>
      <p:sp>
        <p:nvSpPr>
          <p:cNvPr id="25" name="CasellaDiTesto 2"/>
          <p:cNvSpPr txBox="1">
            <a:spLocks noChangeArrowheads="1"/>
          </p:cNvSpPr>
          <p:nvPr/>
        </p:nvSpPr>
        <p:spPr bwMode="auto">
          <a:xfrm>
            <a:off x="5436096" y="5445224"/>
            <a:ext cx="2827337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/>
          </a:lstStyle>
          <a:p>
            <a:pPr eaLnBrk="1" hangingPunct="1">
              <a:buFont typeface="Arial"/>
              <a:buNone/>
            </a:pPr>
            <a:r>
              <a:rPr lang="it-IT">
                <a:latin typeface="Arial" pitchFamily="34" charset="0"/>
                <a:cs typeface="Arial" pitchFamily="34" charset="0"/>
              </a:rPr>
              <a:t>Mejor Performance espectral</a:t>
            </a:r>
            <a:endParaRPr lang="es-E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CuadroTexto 2"/>
          <p:cNvSpPr txBox="1"/>
          <p:nvPr/>
        </p:nvSpPr>
        <p:spPr>
          <a:xfrm>
            <a:off x="467544" y="54868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s-ES" sz="4000" smtClean="0">
                <a:solidFill>
                  <a:schemeClr val="tx2"/>
                </a:solidFill>
                <a:latin typeface="+mj-lt"/>
              </a:rPr>
              <a:t>GSPV</a:t>
            </a:r>
            <a:endParaRPr lang="es-ES" sz="400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415756" y="1340768"/>
            <a:ext cx="8044676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395536" y="1700808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just"/>
            <a:r>
              <a:rPr lang="es-ES" altLang="zh-CN" sz="2000" smtClean="0">
                <a:latin typeface="Arial" pitchFamily="34" charset="0"/>
                <a:ea typeface="SimSun" pitchFamily="2" charset="-122"/>
                <a:cs typeface="Arial" pitchFamily="34" charset="0"/>
              </a:rPr>
              <a:t>Los sistemas tradicionales implican cargar  los techos con mucho peso y anclar las  estructuras con un montaje complejo lo que implica riesgo de  efecto “vela” debido a la acción del viento.</a:t>
            </a:r>
            <a:endParaRPr lang="it-IT" sz="200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36" descr="KIF_262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536" y="2852936"/>
            <a:ext cx="3384550" cy="259238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8" descr="C:\Users\Bastianello\Pictures\tornado-hi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23928" y="2996952"/>
            <a:ext cx="1535439" cy="2291209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7" name="Picture 5" descr="IMG_8400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508104" y="2924944"/>
            <a:ext cx="3240087" cy="259238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1 Rectángulo"/>
          <p:cNvSpPr/>
          <p:nvPr/>
        </p:nvSpPr>
        <p:spPr>
          <a:xfrm>
            <a:off x="395536" y="404664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ctr"/>
            <a:r>
              <a:rPr lang="it-IT" smtClean="0">
                <a:solidFill>
                  <a:srgbClr val="C00000"/>
                </a:solidFill>
                <a:latin typeface="+mj-lt"/>
              </a:rPr>
              <a:t>FASES DE LA INSTALACIÓN DE GSPV </a:t>
            </a:r>
            <a:br>
              <a:rPr lang="it-IT" smtClean="0">
                <a:solidFill>
                  <a:srgbClr val="C00000"/>
                </a:solidFill>
                <a:latin typeface="+mj-lt"/>
              </a:rPr>
            </a:br>
            <a:r>
              <a:rPr lang="it-IT" smtClean="0">
                <a:solidFill>
                  <a:srgbClr val="C00000"/>
                </a:solidFill>
                <a:latin typeface="+mj-lt"/>
              </a:rPr>
              <a:t>módulo único</a:t>
            </a:r>
            <a:endParaRPr lang="it-IT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3" name="Conector recto 7"/>
          <p:cNvCxnSpPr/>
          <p:nvPr/>
        </p:nvCxnSpPr>
        <p:spPr>
          <a:xfrm flipH="1">
            <a:off x="415756" y="1340768"/>
            <a:ext cx="8044676" cy="0"/>
          </a:xfrm>
          <a:prstGeom prst="line">
            <a:avLst/>
          </a:prstGeom>
          <a:ln w="76200" cmpd="sng">
            <a:solidFill>
              <a:srgbClr val="E2011A"/>
            </a:solidFill>
            <a:prstDash val="solid"/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posa_gspv_s"/>
          <p:cNvPicPr>
            <a:picLocks noChangeAspect="1" noChangeArrowheads="1"/>
          </p:cNvPicPr>
          <p:nvPr/>
        </p:nvPicPr>
        <p:blipFill>
          <a:blip r:embed="rId2"/>
          <a:srcRect t="18669" b="54109"/>
          <a:stretch>
            <a:fillRect/>
          </a:stretch>
        </p:blipFill>
        <p:spPr bwMode="auto">
          <a:xfrm>
            <a:off x="317178" y="1412776"/>
            <a:ext cx="8503294" cy="187176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5" name="Picture 4" descr="posa_gspv_s"/>
          <p:cNvPicPr>
            <a:picLocks noChangeAspect="1" noChangeArrowheads="1"/>
          </p:cNvPicPr>
          <p:nvPr/>
        </p:nvPicPr>
        <p:blipFill>
          <a:blip r:embed="rId3"/>
          <a:srcRect t="45859" b="12462"/>
          <a:stretch>
            <a:fillRect/>
          </a:stretch>
        </p:blipFill>
        <p:spPr bwMode="auto">
          <a:xfrm>
            <a:off x="179512" y="3140969"/>
            <a:ext cx="8496944" cy="259228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jpeg" /></Relationships>
</file>

<file path=ppt/theme/theme1.xml><?xml version="1.0" encoding="utf-8"?>
<a:theme xmlns:r="http://schemas.openxmlformats.org/officeDocument/2006/relationships"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Esencial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encial">
      <a:majorFont>
        <a:latin typeface="Arial Black"/>
        <a:ea typeface="Arial"/>
        <a:cs typeface="Arial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104</Paragraphs>
  <Slides>63</Slides>
  <Notes>1</Notes>
  <TotalTime>1701</TotalTime>
  <HiddenSlides>0</HiddenSlides>
  <MMClips>0</MMClips>
  <ScaleCrop>0</ScaleCrop>
  <HeadingPairs>
    <vt:vector baseType="variant" size="6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baseType="lpstr" size="75">
      <vt:lpstr>Arial</vt:lpstr>
      <vt:lpstr>Calibri</vt:lpstr>
      <vt:lpstr>Arial Black</vt:lpstr>
      <vt:lpstr>Franklin Gothic Demi</vt:lpstr>
      <vt:lpstr>Wingdings</vt:lpstr>
      <vt:lpstr>SimSun</vt:lpstr>
      <vt:lpstr>Arial Narrow</vt:lpstr>
      <vt:lpstr>Impact</vt:lpstr>
      <vt:lpstr>HelveticaNeueLT Std Med Cn</vt:lpstr>
      <vt:lpstr>MS PGothic</vt:lpstr>
      <vt:lpstr>Tahoma</vt:lpstr>
      <vt:lpstr>Diseño personalizado</vt:lpstr>
      <vt:lpstr>PowerPoint Presentation</vt:lpstr>
      <vt:lpstr>PowerPoint Presentation</vt:lpstr>
      <vt:lpstr>Definición de durabilidad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Presentación de PowerPoint</dc:title>
  <dc:creator>Usuario</dc:creator>
  <cp:lastModifiedBy>soporte</cp:lastModifiedBy>
  <cp:revision>83</cp:revision>
  <dcterms:created xsi:type="dcterms:W3CDTF">2017-09-03T22:56:23Z</dcterms:created>
  <dcterms:modified xsi:type="dcterms:W3CDTF">2023-12-12T19:57:41Z</dcterms:modified>
</cp:coreProperties>
</file>