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4"/>
    <p:sldId id="389" r:id="rId5"/>
    <p:sldId id="390" r:id="rId6"/>
    <p:sldId id="391" r:id="rId7"/>
    <p:sldId id="388" r:id="rId8"/>
    <p:sldId id="290" r:id="rId9"/>
    <p:sldId id="320" r:id="rId10"/>
    <p:sldId id="321" r:id="rId11"/>
    <p:sldId id="292" r:id="rId12"/>
    <p:sldId id="341" r:id="rId13"/>
    <p:sldId id="342" r:id="rId14"/>
    <p:sldId id="344" r:id="rId15"/>
    <p:sldId id="361" r:id="rId16"/>
    <p:sldId id="363" r:id="rId17"/>
    <p:sldId id="365" r:id="rId18"/>
    <p:sldId id="367" r:id="rId19"/>
    <p:sldId id="370" r:id="rId20"/>
    <p:sldId id="371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06" r:id="rId29"/>
    <p:sldId id="307" r:id="rId30"/>
    <p:sldId id="278" r:id="rId31"/>
    <p:sldId id="338" r:id="rId32"/>
    <p:sldId id="280" r:id="rId33"/>
    <p:sldId id="281" r:id="rId34"/>
    <p:sldId id="283" r:id="rId35"/>
    <p:sldId id="284" r:id="rId36"/>
    <p:sldId id="310" r:id="rId37"/>
    <p:sldId id="313" r:id="rId38"/>
    <p:sldId id="314" r:id="rId39"/>
    <p:sldId id="372" r:id="rId40"/>
    <p:sldId id="373" r:id="rId41"/>
    <p:sldId id="374" r:id="rId42"/>
    <p:sldId id="375" r:id="rId43"/>
    <p:sldId id="376" r:id="rId44"/>
    <p:sldId id="377" r:id="rId45"/>
    <p:sldId id="378" r:id="rId46"/>
    <p:sldId id="318" r:id="rId47"/>
    <p:sldId id="392" r:id="rId48"/>
  </p:sldIdLst>
  <p:sldSz cx="9144000" cy="6858000" type="screen4x3"/>
  <p:notesSz cx="7010400" cy="9296400"/>
  <p:custDataLst>
    <p:tags r:id="rId49"/>
  </p:custDataLst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0" autoAdjust="0"/>
    <p:restoredTop sz="94684" autoAdjust="0"/>
  </p:normalViewPr>
  <p:slideViewPr>
    <p:cSldViewPr snapToGrid="0" snapToObjects="1">
      <p:cViewPr>
        <p:scale>
          <a:sx n="77" d="100"/>
          <a:sy n="77" d="100"/>
        </p:scale>
        <p:origin x="-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94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tags" Target="tags/tag1.xml" /><Relationship Id="rId5" Type="http://schemas.openxmlformats.org/officeDocument/2006/relationships/slide" Target="slides/slide2.xml" /><Relationship Id="rId50" Type="http://schemas.openxmlformats.org/officeDocument/2006/relationships/presProps" Target="presProps.xml" /><Relationship Id="rId51" Type="http://schemas.openxmlformats.org/officeDocument/2006/relationships/viewProps" Target="viewProps.xml" /><Relationship Id="rId52" Type="http://schemas.openxmlformats.org/officeDocument/2006/relationships/theme" Target="theme/theme1.xml" /><Relationship Id="rId53" Type="http://schemas.openxmlformats.org/officeDocument/2006/relationships/tableStyles" Target="tableStyles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226A63B3-61F2-4976-AAA6-4EBE5115991A}" type="datetimeFigureOut">
              <a:rPr lang="es-CL" smtClean="0"/>
              <a:pPr/>
              <a:t>04-08-2014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EA03319C-F4B0-4072-A1A2-CB21AB78E3B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5757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E9B654E0-5004-4C72-AC4E-ECCBD3FDD668}" type="datetimeFigureOut">
              <a:rPr lang="es-CL" smtClean="0"/>
              <a:pPr/>
              <a:t>04-08-2014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506D445A-6E65-4242-B9B7-34A15CBD623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7939760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defPPr/>
          </a:lstStyle>
          <a:p>
            <a:pPr/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B76C0789-ECFB-4D44-B607-52149072A0E7}" type="datetimeFigureOut">
              <a:rPr lang="es-ES" smtClean="0"/>
              <a:pPr/>
              <a:t>04/08/2014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A3B7278C-D2DD-A44B-A4E4-AD1FDDCF1C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935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B76C0789-ECFB-4D44-B607-52149072A0E7}" type="datetimeFigureOut">
              <a:rPr lang="es-ES" smtClean="0"/>
              <a:pPr/>
              <a:t>04/08/2014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A3B7278C-D2DD-A44B-A4E4-AD1FDDCF1C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9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B76C0789-ECFB-4D44-B607-52149072A0E7}" type="datetimeFigureOut">
              <a:rPr lang="es-ES" smtClean="0"/>
              <a:pPr/>
              <a:t>04/08/2014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A3B7278C-D2DD-A44B-A4E4-AD1FDDCF1C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18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7.png" /><Relationship Id="rId5" Type="http://schemas.openxmlformats.org/officeDocument/2006/relationships/image" Target="../media/image2.jpeg" /><Relationship Id="rId6" Type="http://schemas.openxmlformats.org/officeDocument/2006/relationships/image" Target="../media/image14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7.png" /><Relationship Id="rId5" Type="http://schemas.openxmlformats.org/officeDocument/2006/relationships/image" Target="../media/image2.jpeg" /><Relationship Id="rId6" Type="http://schemas.openxmlformats.org/officeDocument/2006/relationships/image" Target="../media/image5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7.png" /><Relationship Id="rId5" Type="http://schemas.openxmlformats.org/officeDocument/2006/relationships/image" Target="../media/image2.jpeg" /><Relationship Id="rId6" Type="http://schemas.openxmlformats.org/officeDocument/2006/relationships/hyperlink" Target="http://www.ucentral.cl/" TargetMode="Externa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7.png" /><Relationship Id="rId5" Type="http://schemas.openxmlformats.org/officeDocument/2006/relationships/image" Target="../media/image2.jpeg" /><Relationship Id="rId6" Type="http://schemas.openxmlformats.org/officeDocument/2006/relationships/image" Target="../media/image10.png" /><Relationship Id="rId7" Type="http://schemas.openxmlformats.org/officeDocument/2006/relationships/image" Target="../media/image15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7.png" /><Relationship Id="rId5" Type="http://schemas.openxmlformats.org/officeDocument/2006/relationships/image" Target="../media/image2.jpeg" /><Relationship Id="rId6" Type="http://schemas.openxmlformats.org/officeDocument/2006/relationships/image" Target="../media/image10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7.png" /><Relationship Id="rId5" Type="http://schemas.openxmlformats.org/officeDocument/2006/relationships/image" Target="../media/image2.jpeg" /><Relationship Id="rId6" Type="http://schemas.openxmlformats.org/officeDocument/2006/relationships/image" Target="../media/image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7.png" /><Relationship Id="rId5" Type="http://schemas.openxmlformats.org/officeDocument/2006/relationships/image" Target="../media/image2.jpeg" /><Relationship Id="rId6" Type="http://schemas.openxmlformats.org/officeDocument/2006/relationships/image" Target="../media/image5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7.png" /><Relationship Id="rId5" Type="http://schemas.openxmlformats.org/officeDocument/2006/relationships/image" Target="../media/image2.jpeg" /><Relationship Id="rId6" Type="http://schemas.openxmlformats.org/officeDocument/2006/relationships/image" Target="../media/image16.jpeg" /><Relationship Id="rId7" Type="http://schemas.microsoft.com/office/2007/relationships/hdphoto" Target="../media/image17.wdp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7.png" /><Relationship Id="rId5" Type="http://schemas.openxmlformats.org/officeDocument/2006/relationships/image" Target="../media/image2.jpeg" /><Relationship Id="rId6" Type="http://schemas.openxmlformats.org/officeDocument/2006/relationships/image" Target="../media/image18.jpeg" /><Relationship Id="rId7" Type="http://schemas.microsoft.com/office/2007/relationships/hdphoto" Target="../media/image19.wdp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2.jpeg" /><Relationship Id="rId5" Type="http://schemas.openxmlformats.org/officeDocument/2006/relationships/image" Target="../media/image10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5.png" /><Relationship Id="rId5" Type="http://schemas.openxmlformats.org/officeDocument/2006/relationships/image" Target="../media/image6.png" /><Relationship Id="rId6" Type="http://schemas.openxmlformats.org/officeDocument/2006/relationships/image" Target="../media/image3.jpeg" /><Relationship Id="rId7" Type="http://schemas.openxmlformats.org/officeDocument/2006/relationships/image" Target="../media/image7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2.jpeg" /><Relationship Id="rId5" Type="http://schemas.openxmlformats.org/officeDocument/2006/relationships/image" Target="../media/image1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2.jpeg" /><Relationship Id="rId5" Type="http://schemas.openxmlformats.org/officeDocument/2006/relationships/image" Target="../media/image2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2.jpeg" /><Relationship Id="rId5" Type="http://schemas.openxmlformats.org/officeDocument/2006/relationships/image" Target="../media/image10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2.jpeg" /><Relationship Id="rId5" Type="http://schemas.openxmlformats.org/officeDocument/2006/relationships/image" Target="../media/image10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2.jpeg" /><Relationship Id="rId5" Type="http://schemas.openxmlformats.org/officeDocument/2006/relationships/image" Target="../media/image10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2.jpeg" /><Relationship Id="rId5" Type="http://schemas.openxmlformats.org/officeDocument/2006/relationships/image" Target="../media/image10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7.png" /><Relationship Id="rId5" Type="http://schemas.openxmlformats.org/officeDocument/2006/relationships/image" Target="../media/image2.jpeg" /><Relationship Id="rId6" Type="http://schemas.openxmlformats.org/officeDocument/2006/relationships/image" Target="../media/image5.png" /><Relationship Id="rId7" Type="http://schemas.openxmlformats.org/officeDocument/2006/relationships/image" Target="../media/image21.jpeg" /><Relationship Id="rId8" Type="http://schemas.openxmlformats.org/officeDocument/2006/relationships/hyperlink" Target="http://www.google.cl/url?sa=i&amp;rct=j&amp;q=&amp;esrc=s&amp;source=images&amp;cd=&amp;cad=rja&amp;uact=8&amp;docid=UIAdasls47dmMM&amp;tbnid=uhrqBhJiThsNZM:&amp;ved=0CAUQjRw&amp;url=http://www3.uah.es/ice/FP/mo_docencia.html&amp;ei=E6TXU9utOZLroASnnIDoAg&amp;bvm=bv.71954034,d.cGU&amp;psig=AFQjCNFlW7GgGFBxJ300KFRO3rJGjX0lJg&amp;ust=1406727483623985" TargetMode="Externa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7.png" /><Relationship Id="rId5" Type="http://schemas.openxmlformats.org/officeDocument/2006/relationships/image" Target="../media/image2.jpeg" /><Relationship Id="rId6" Type="http://schemas.openxmlformats.org/officeDocument/2006/relationships/image" Target="../media/image5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7.png" /><Relationship Id="rId5" Type="http://schemas.openxmlformats.org/officeDocument/2006/relationships/image" Target="../media/image2.jpeg" /><Relationship Id="rId6" Type="http://schemas.openxmlformats.org/officeDocument/2006/relationships/image" Target="../media/image22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7.png" /><Relationship Id="rId5" Type="http://schemas.openxmlformats.org/officeDocument/2006/relationships/image" Target="../media/image2.jpeg" /><Relationship Id="rId6" Type="http://schemas.openxmlformats.org/officeDocument/2006/relationships/image" Target="../media/image2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7.png" /><Relationship Id="rId5" Type="http://schemas.openxmlformats.org/officeDocument/2006/relationships/image" Target="../media/image2.jpeg" /><Relationship Id="rId6" Type="http://schemas.openxmlformats.org/officeDocument/2006/relationships/image" Target="../media/image8.jpeg" /><Relationship Id="rId7" Type="http://schemas.microsoft.com/office/2007/relationships/hdphoto" Target="../media/image9.wdp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7.png" /><Relationship Id="rId5" Type="http://schemas.openxmlformats.org/officeDocument/2006/relationships/image" Target="../media/image2.jpeg" /><Relationship Id="rId6" Type="http://schemas.openxmlformats.org/officeDocument/2006/relationships/image" Target="../media/image24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7.png" /><Relationship Id="rId5" Type="http://schemas.openxmlformats.org/officeDocument/2006/relationships/image" Target="../media/image2.jpeg" /><Relationship Id="rId6" Type="http://schemas.openxmlformats.org/officeDocument/2006/relationships/image" Target="../media/image25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7.png" /><Relationship Id="rId5" Type="http://schemas.openxmlformats.org/officeDocument/2006/relationships/image" Target="../media/image2.jpeg" /><Relationship Id="rId6" Type="http://schemas.openxmlformats.org/officeDocument/2006/relationships/image" Target="../media/image26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7.png" /><Relationship Id="rId5" Type="http://schemas.openxmlformats.org/officeDocument/2006/relationships/image" Target="../media/image2.jpeg" /><Relationship Id="rId6" Type="http://schemas.openxmlformats.org/officeDocument/2006/relationships/image" Target="../media/image27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7.png" /><Relationship Id="rId5" Type="http://schemas.openxmlformats.org/officeDocument/2006/relationships/image" Target="../media/image2.jpeg" /><Relationship Id="rId6" Type="http://schemas.openxmlformats.org/officeDocument/2006/relationships/image" Target="../media/image28.jpeg" /><Relationship Id="rId7" Type="http://schemas.microsoft.com/office/2007/relationships/hdphoto" Target="../media/image29.wdp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7.png" /><Relationship Id="rId5" Type="http://schemas.openxmlformats.org/officeDocument/2006/relationships/image" Target="../media/image2.jpeg" /><Relationship Id="rId6" Type="http://schemas.openxmlformats.org/officeDocument/2006/relationships/image" Target="../media/image30.jpeg" /><Relationship Id="rId7" Type="http://schemas.microsoft.com/office/2007/relationships/hdphoto" Target="../media/image31.wdp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7.png" /><Relationship Id="rId5" Type="http://schemas.openxmlformats.org/officeDocument/2006/relationships/image" Target="../media/image2.jpeg" /><Relationship Id="rId6" Type="http://schemas.openxmlformats.org/officeDocument/2006/relationships/image" Target="../media/image32.jpeg" /><Relationship Id="rId7" Type="http://schemas.openxmlformats.org/officeDocument/2006/relationships/image" Target="../media/image10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2.jpeg" /><Relationship Id="rId5" Type="http://schemas.openxmlformats.org/officeDocument/2006/relationships/image" Target="../media/image10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2.jpeg" /><Relationship Id="rId5" Type="http://schemas.openxmlformats.org/officeDocument/2006/relationships/image" Target="../media/image10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2.jpeg" /><Relationship Id="rId5" Type="http://schemas.openxmlformats.org/officeDocument/2006/relationships/image" Target="../media/image10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7.png" /><Relationship Id="rId5" Type="http://schemas.openxmlformats.org/officeDocument/2006/relationships/image" Target="../media/image2.jpeg" /><Relationship Id="rId6" Type="http://schemas.openxmlformats.org/officeDocument/2006/relationships/image" Target="../media/image10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2.jpeg" /><Relationship Id="rId5" Type="http://schemas.openxmlformats.org/officeDocument/2006/relationships/image" Target="../media/image10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2.jpeg" /><Relationship Id="rId5" Type="http://schemas.openxmlformats.org/officeDocument/2006/relationships/image" Target="../media/image10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2.jpeg" /><Relationship Id="rId5" Type="http://schemas.openxmlformats.org/officeDocument/2006/relationships/image" Target="../media/image10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2.jpeg" /><Relationship Id="rId5" Type="http://schemas.openxmlformats.org/officeDocument/2006/relationships/image" Target="../media/image10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7.png" /><Relationship Id="rId5" Type="http://schemas.openxmlformats.org/officeDocument/2006/relationships/image" Target="../media/image2.jpeg" /><Relationship Id="rId6" Type="http://schemas.openxmlformats.org/officeDocument/2006/relationships/image" Target="../media/image33.jpeg" /><Relationship Id="rId7" Type="http://schemas.openxmlformats.org/officeDocument/2006/relationships/image" Target="../media/image5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7.png" /><Relationship Id="rId5" Type="http://schemas.openxmlformats.org/officeDocument/2006/relationships/image" Target="../media/image2.jpeg" /><Relationship Id="rId6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7.png" /><Relationship Id="rId5" Type="http://schemas.openxmlformats.org/officeDocument/2006/relationships/image" Target="../media/image2.jpeg" /><Relationship Id="rId6" Type="http://schemas.openxmlformats.org/officeDocument/2006/relationships/image" Target="../media/image1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7.png" /><Relationship Id="rId5" Type="http://schemas.openxmlformats.org/officeDocument/2006/relationships/image" Target="../media/image2.jpeg" /><Relationship Id="rId6" Type="http://schemas.openxmlformats.org/officeDocument/2006/relationships/image" Target="../media/image1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7.png" /><Relationship Id="rId5" Type="http://schemas.openxmlformats.org/officeDocument/2006/relationships/image" Target="../media/image2.jpeg" /><Relationship Id="rId6" Type="http://schemas.openxmlformats.org/officeDocument/2006/relationships/image" Target="../media/image1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7.png" /><Relationship Id="rId5" Type="http://schemas.openxmlformats.org/officeDocument/2006/relationships/image" Target="../media/image2.jpeg" /><Relationship Id="rId6" Type="http://schemas.openxmlformats.org/officeDocument/2006/relationships/image" Target="../media/image1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</a:lstStyle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494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75" y="336960"/>
            <a:ext cx="1835022" cy="6075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02224"/>
            <a:ext cx="9144000" cy="9259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158" y="6255885"/>
            <a:ext cx="5258875" cy="32093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5666" y="2799721"/>
            <a:ext cx="3738334" cy="261146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595" y="5125624"/>
            <a:ext cx="8520147" cy="57113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48962"/>
            <a:ext cx="9144000" cy="369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1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0" y="-11839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" y="6459394"/>
            <a:ext cx="9196653" cy="4280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213049" y="982524"/>
            <a:ext cx="8717901" cy="3519147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73480" y="1847098"/>
            <a:ext cx="7346515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ES" sz="1100" smtClean="0">
              <a:latin typeface="Arial Narrow" panose="020b0606020202030204" pitchFamily="34" charset="0"/>
            </a:endParaRPr>
          </a:p>
          <a:p>
            <a:pPr/>
            <a:r>
              <a:rPr lang="es-ES" smtClean="0">
                <a:latin typeface="Arial Narrow" panose="020b0606020202030204" pitchFamily="34" charset="0"/>
              </a:rPr>
              <a:t>PROCESOS: </a:t>
            </a:r>
          </a:p>
          <a:p>
            <a:pPr/>
            <a:endParaRPr lang="es-CL" smtClean="0"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mtClean="0">
                <a:latin typeface="Arial Narrow" panose="020b0606020202030204" pitchFamily="34" charset="0"/>
              </a:rPr>
              <a:t>Sistema de Gobierno Corporativo</a:t>
            </a:r>
            <a:endParaRPr lang="es-CL" smtClean="0"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mtClean="0">
                <a:latin typeface="Arial Narrow" panose="020b0606020202030204" pitchFamily="34" charset="0"/>
              </a:rPr>
              <a:t>Planificación Estratégica Institucional</a:t>
            </a:r>
            <a:endParaRPr lang="es-CL" smtClean="0"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mtClean="0">
                <a:latin typeface="Arial Narrow" panose="020b0606020202030204" pitchFamily="34" charset="0"/>
              </a:rPr>
              <a:t>Gestión de Recursos Humanos</a:t>
            </a:r>
            <a:endParaRPr lang="es-CL" smtClean="0"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mtClean="0">
                <a:latin typeface="Arial Narrow" panose="020b0606020202030204" pitchFamily="34" charset="0"/>
              </a:rPr>
              <a:t>Gestión de Recursos Financieros</a:t>
            </a:r>
            <a:endParaRPr lang="es-CL" smtClean="0"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mtClean="0">
                <a:latin typeface="Arial Narrow" panose="020b0606020202030204" pitchFamily="34" charset="0"/>
              </a:rPr>
              <a:t>Gestión de Infraestructura y Equipamiento</a:t>
            </a:r>
            <a:endParaRPr lang="es-CL" smtClean="0"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mtClean="0">
                <a:latin typeface="Arial Narrow" panose="020b0606020202030204" pitchFamily="34" charset="0"/>
              </a:rPr>
              <a:t>Gestión de Sistemas y Tecnologías de Información</a:t>
            </a:r>
            <a:endParaRPr lang="es-CL" smtClean="0"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mtClean="0">
                <a:latin typeface="Arial Narrow" panose="020b0606020202030204" pitchFamily="34" charset="0"/>
              </a:rPr>
              <a:t>Análisis Institucional</a:t>
            </a:r>
            <a:endParaRPr lang="es-CL" smtClean="0"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mtClean="0">
                <a:latin typeface="Arial Narrow" panose="020b0606020202030204" pitchFamily="34" charset="0"/>
              </a:rPr>
              <a:t>Aseguramiento de la Calidad</a:t>
            </a:r>
            <a:endParaRPr lang="es-ES" sz="1100">
              <a:latin typeface="Arial Narrow" panose="020b0606020202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38876" y="1415534"/>
            <a:ext cx="2841355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/>
            <a:r>
              <a:rPr lang="es-CL" sz="2000" b="1" smtClean="0">
                <a:latin typeface="Arial Narrow" panose="020b0606020202030204" pitchFamily="34" charset="0"/>
              </a:rPr>
              <a:t>GESTIÓN INSTITUCIONAL</a:t>
            </a:r>
            <a:endParaRPr lang="es-CL" sz="2000" b="1">
              <a:latin typeface="Arial Narrow" panose="020b0606020202030204" pitchFamily="34" charset="0"/>
            </a:endParaRPr>
          </a:p>
        </p:txBody>
      </p:sp>
      <p:pic>
        <p:nvPicPr>
          <p:cNvPr id="13314" name="Picture 2" descr="http://www.udca.edu.co/images/udca-calidad-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0430" y="2423886"/>
            <a:ext cx="4365417" cy="403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310410" y="274638"/>
            <a:ext cx="60027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37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9633"/>
            <a:ext cx="9196653" cy="4280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-49998" y="982524"/>
            <a:ext cx="8717901" cy="3519147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7200" y="1600200"/>
            <a:ext cx="80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CL">
              <a:latin typeface="Arial Narrow" panose="020b0606020202030204" pitchFamily="34" charset="0"/>
            </a:endParaRPr>
          </a:p>
          <a:p>
            <a:pPr algn="just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867427" y="1659327"/>
            <a:ext cx="7409146" cy="452431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es-ES">
                <a:latin typeface="Arial Narrow" panose="020b0606020202030204" pitchFamily="34" charset="0"/>
              </a:rPr>
              <a:t>Los mecanismos de aseguramiento de la calidad del área </a:t>
            </a:r>
            <a:r>
              <a:rPr lang="es-ES" smtClean="0">
                <a:latin typeface="Arial Narrow" panose="020b0606020202030204" pitchFamily="34" charset="0"/>
              </a:rPr>
              <a:t>son: </a:t>
            </a:r>
          </a:p>
          <a:p>
            <a:pPr/>
            <a:endParaRPr lang="es-ES">
              <a:latin typeface="Arial Narrow" panose="020b060602020203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>
                <a:latin typeface="Arial Narrow" panose="020b0606020202030204" pitchFamily="34" charset="0"/>
              </a:rPr>
              <a:t>Estatuto </a:t>
            </a:r>
            <a:r>
              <a:rPr lang="es-ES" smtClean="0">
                <a:latin typeface="Arial Narrow" panose="020b0606020202030204" pitchFamily="34" charset="0"/>
              </a:rPr>
              <a:t>Corporativo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mtClean="0">
                <a:latin typeface="Arial Narrow" panose="020b0606020202030204" pitchFamily="34" charset="0"/>
              </a:rPr>
              <a:t>Funcionamiento del gobierno corporativo: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ES">
                <a:latin typeface="Arial Narrow" panose="020b0606020202030204" pitchFamily="34" charset="0"/>
              </a:rPr>
              <a:t>Funcionamiento de estructura orgánica y cuerpos colegiados.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ES">
                <a:latin typeface="Arial Narrow" panose="020b0606020202030204" pitchFamily="34" charset="0"/>
              </a:rPr>
              <a:t>Cuenta anual de Rector a Junta Directiva.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>
                <a:latin typeface="Arial Narrow" panose="020b0606020202030204" pitchFamily="34" charset="0"/>
              </a:rPr>
              <a:t>Plan Estratégico Corporativo (</a:t>
            </a:r>
            <a:r>
              <a:rPr lang="es-ES" smtClean="0">
                <a:latin typeface="Arial Narrow" panose="020b0606020202030204" pitchFamily="34" charset="0"/>
              </a:rPr>
              <a:t>PEC)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ES" smtClean="0">
                <a:latin typeface="Arial Narrow" panose="020b0606020202030204" pitchFamily="34" charset="0"/>
              </a:rPr>
              <a:t>Sistema de Control de Gestión: seguimiento y evaluación.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ES" smtClean="0">
                <a:latin typeface="Arial Narrow" panose="020b0606020202030204" pitchFamily="34" charset="0"/>
              </a:rPr>
              <a:t>Convenios de Desempeño.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mtClean="0">
                <a:latin typeface="Arial Narrow" panose="020b0606020202030204" pitchFamily="34" charset="0"/>
              </a:rPr>
              <a:t>Políticas y normativas para quehacer institucional</a:t>
            </a:r>
            <a:endParaRPr lang="es-ES">
              <a:latin typeface="Arial Narrow" panose="020b060602020203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>
                <a:latin typeface="Arial Narrow" panose="020b0606020202030204" pitchFamily="34" charset="0"/>
              </a:rPr>
              <a:t>Control de </a:t>
            </a:r>
            <a:r>
              <a:rPr lang="es-ES" smtClean="0">
                <a:latin typeface="Arial Narrow" panose="020b0606020202030204" pitchFamily="34" charset="0"/>
              </a:rPr>
              <a:t>Recursos: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ES">
                <a:latin typeface="Arial Narrow" panose="020b0606020202030204" pitchFamily="34" charset="0"/>
              </a:rPr>
              <a:t>Aprobación de Balance General por parte de Asamblea General.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ES">
                <a:latin typeface="Arial Narrow" panose="020b0606020202030204" pitchFamily="34" charset="0"/>
              </a:rPr>
              <a:t>Estados Financieros </a:t>
            </a:r>
            <a:r>
              <a:rPr lang="es-ES" smtClean="0">
                <a:latin typeface="Arial Narrow" panose="020b0606020202030204" pitchFamily="34" charset="0"/>
              </a:rPr>
              <a:t>auditados.</a:t>
            </a:r>
            <a:endParaRPr lang="es-ES">
              <a:latin typeface="Arial Narrow" panose="020b060602020203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ES">
                <a:latin typeface="Arial Narrow" panose="020b0606020202030204" pitchFamily="34" charset="0"/>
              </a:rPr>
              <a:t>Seguimiento de ejecución </a:t>
            </a:r>
            <a:r>
              <a:rPr lang="es-ES" smtClean="0">
                <a:latin typeface="Arial Narrow" panose="020b0606020202030204" pitchFamily="34" charset="0"/>
              </a:rPr>
              <a:t>presupuestaria.</a:t>
            </a:r>
            <a:endParaRPr lang="es-ES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>
                <a:latin typeface="Arial Narrow" panose="020b0606020202030204" pitchFamily="34" charset="0"/>
              </a:rPr>
              <a:t>Encuestas de Evaluación </a:t>
            </a:r>
            <a:r>
              <a:rPr lang="es-ES" smtClean="0">
                <a:latin typeface="Arial Narrow" panose="020b0606020202030204" pitchFamily="34" charset="0"/>
              </a:rPr>
              <a:t>periódicas</a:t>
            </a:r>
            <a:endParaRPr lang="es-CL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mtClean="0">
                <a:latin typeface="Arial Narrow" panose="020b0606020202030204" pitchFamily="34" charset="0"/>
              </a:rPr>
              <a:t>Acreditación </a:t>
            </a:r>
            <a:r>
              <a:rPr lang="es-ES">
                <a:latin typeface="Arial Narrow" panose="020b0606020202030204" pitchFamily="34" charset="0"/>
              </a:rPr>
              <a:t>Institucional y de </a:t>
            </a:r>
            <a:r>
              <a:rPr lang="es-ES" smtClean="0">
                <a:latin typeface="Arial Narrow" panose="020b0606020202030204" pitchFamily="34" charset="0"/>
              </a:rPr>
              <a:t>Carreras</a:t>
            </a:r>
            <a:endParaRPr lang="es-CL">
              <a:latin typeface="Arial Narrow" panose="020b060602020203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39558" y="1230868"/>
            <a:ext cx="336939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/>
            <a:r>
              <a:rPr lang="es-CL" sz="2000" b="1">
                <a:latin typeface="Arial Narrow" panose="020b0606020202030204" pitchFamily="34" charset="0"/>
              </a:rPr>
              <a:t>GESTIÓN INSTITUCIONAL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10410" y="274638"/>
            <a:ext cx="60027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6">
            <a:alphaModFix amt="46000"/>
          </a:blip>
          <a:stretch>
            <a:fillRect/>
          </a:stretch>
        </p:blipFill>
        <p:spPr>
          <a:xfrm>
            <a:off x="7791375" y="5366176"/>
            <a:ext cx="1352625" cy="104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4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646555" y="1774476"/>
          <a:ext cx="5850890" cy="4467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3621"/>
                <a:gridCol w="2413621"/>
                <a:gridCol w="1023648"/>
              </a:tblGrid>
              <a:tr h="29718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000">
                          <a:effectLst/>
                        </a:rPr>
                        <a:t>Políticas Globales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000">
                          <a:effectLst/>
                        </a:rPr>
                        <a:t>Políticas Específicas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000">
                          <a:effectLst/>
                        </a:rPr>
                        <a:t>Resolución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18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000">
                          <a:effectLst/>
                        </a:rPr>
                        <a:t>Aprobada por la Asamblea General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000">
                          <a:effectLst/>
                        </a:rPr>
                        <a:t>Aprobadas por la Junta Directiva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370">
                <a:tc rowSpan="6"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Políticas para el desarrollo de la docencia de pre y postgrado, de investigación, extensión y servicios académicos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Política de Admisión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2060/2014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370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Política de Publicaciones en la Universidad Central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0931/2013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7800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Política de Investigación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2292/2012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Política de Perfeccionamiento del Cuerpo Docente de la Universidad Central de Chile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1575/2008</a:t>
                      </a:r>
                      <a:endParaRPr lang="es-CL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1096/2013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005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Políticas de Incentivos a la Investigación 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1097/2013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005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Política de Postgrado de la Universidad Central de Chile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2236/2014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4"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Políticas de Administración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Política de Optimización de los Recursos Bibliográficos de la Universidad Central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1239/2006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1610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Política de Comunicaciones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0134/2008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Política de Contrataciones de Suministros, Prestaciones de Servicios y Ejecución de Obras.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AJD 288</a:t>
                      </a:r>
                      <a:endParaRPr lang="es-CL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12.06.2008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9070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Políticas Generales de Recursos Humanos (Manual de RRHH)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1256/2008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720">
                <a:tc rowSpan="2"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Política de Universidad Abierta a la Comunidad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Política de Vinculación con el Medio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2263/2012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8910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900">
                          <a:effectLst/>
                        </a:rPr>
                        <a:t>Política de Seguimiento de Egresados y Empleadores de la UCEN.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1168/14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Política de Responsabilidad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Política de Responsabilidad en la administración de proyectos en que participe la Universidad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1188/08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3990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Políticas de Calidad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AJD 237  02.01.2007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8910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Política de Prevención del Delito de la UCEN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900">
                          <a:effectLst/>
                        </a:rPr>
                        <a:t>436/14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28" y="6429904"/>
            <a:ext cx="9196653" cy="4280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213049" y="982524"/>
            <a:ext cx="8717901" cy="3519147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7200" y="1600200"/>
            <a:ext cx="80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CL">
              <a:latin typeface="Arial Narrow" panose="020b0606020202030204" pitchFamily="34" charset="0"/>
            </a:endParaRPr>
          </a:p>
          <a:p>
            <a:pPr algn="just"/>
            <a:endParaRPr lang="es-CL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612143"/>
              </p:ext>
            </p:extLst>
          </p:nvPr>
        </p:nvGraphicFramePr>
        <p:xfrm>
          <a:off x="457200" y="1037447"/>
          <a:ext cx="8448644" cy="5208434"/>
        </p:xfrm>
        <a:graphic>
          <a:graphicData uri="http://schemas.openxmlformats.org/drawingml/2006/table">
            <a:tbl>
              <a:tblPr firstRow="1" firstCol="1" bandRow="1"/>
              <a:tblGrid>
                <a:gridCol w="2970651"/>
                <a:gridCol w="5477993"/>
              </a:tblGrid>
              <a:tr h="345821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200" b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Políticas Globales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200" b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Políticas Específicas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</a:tr>
              <a:tr h="345821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200" b="1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Aprobada por la Asamblea General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200" b="1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Aprobadas por la Junta Directiva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16623">
                <a:tc rowSpan="6"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200" b="1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Políticas para el desarrollo de la docencia de pre y postgrado, de investigación, extensión y servicios académicos</a:t>
                      </a:r>
                      <a:endParaRPr lang="es-C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2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Política de Admisión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23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2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Política de Publicaciones en la Universidad Central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23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2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Política de Investigación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93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2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Política de Perfeccionamiento del Cuerpo Docente de la Universidad Central de Chile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23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2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Políticas de Incentivos a la Investigación 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104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2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Política de Postgrado de la Universidad Central de Chile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104">
                <a:tc rowSpan="4"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200" b="1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Políticas de Administración</a:t>
                      </a:r>
                      <a:endParaRPr lang="es-C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2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Política de Optimización de los Recursos Bibliográficos de la Universidad Central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23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2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Política de Comunicaciones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104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2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Política de Contrataciones de Suministros, Prestaciones de Servicios y Ejecución de Obras.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104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2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Políticas Generales de Recursos Humanos (Manual de RRHH)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23">
                <a:tc rowSpan="2"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200" b="1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Política de Universidad Abierta a la Comunidad</a:t>
                      </a:r>
                      <a:endParaRPr lang="es-C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2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Política de Vinculación con el Medio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104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2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Política de Seguimiento de Egresados y Empleadores de la UCEN</a:t>
                      </a:r>
                      <a:r>
                        <a:rPr lang="es-ES" sz="120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.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785">
                <a:tc rowSpan="3"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200" b="1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Política de Responsabilidad</a:t>
                      </a:r>
                      <a:endParaRPr lang="es-C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2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Política de Responsabilidad en la administración de proyectos en que participe la Universidad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23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2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Políticas de Calidad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23">
                <a:tc v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2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Política de Prevención del Delito de la UCEN</a:t>
                      </a:r>
                      <a:endParaRPr lang="es-C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310410" y="274638"/>
            <a:ext cx="60027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-26328" y="6461094"/>
            <a:ext cx="9272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CL" b="1" smtClean="0">
                <a:latin typeface="Arial Narrow" panose="020b0606020202030204" pitchFamily="34" charset="0"/>
                <a:hlinkClick r:id="rId6"/>
              </a:rPr>
              <a:t>www.ucentral.cl</a:t>
            </a:r>
            <a:r>
              <a:rPr lang="es-CL" b="1" smtClean="0">
                <a:latin typeface="Arial Narrow" panose="020b0606020202030204" pitchFamily="34" charset="0"/>
              </a:rPr>
              <a:t> / Vinculación con el Medio / sistema registro online / ir al sistema /  acceso / Políticas</a:t>
            </a:r>
            <a:endParaRPr lang="es-CL" b="1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72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0187"/>
            <a:ext cx="9196653" cy="4280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213049" y="982524"/>
            <a:ext cx="8717901" cy="3519147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7200" y="1600200"/>
            <a:ext cx="80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CL">
              <a:latin typeface="Arial Narrow" panose="020b0606020202030204" pitchFamily="34" charset="0"/>
            </a:endParaRPr>
          </a:p>
          <a:p>
            <a:pPr algn="just"/>
            <a:endParaRPr lang="es-CL"/>
          </a:p>
        </p:txBody>
      </p:sp>
      <p:sp>
        <p:nvSpPr>
          <p:cNvPr id="14" name="13 Rectángulo"/>
          <p:cNvSpPr/>
          <p:nvPr/>
        </p:nvSpPr>
        <p:spPr>
          <a:xfrm>
            <a:off x="213049" y="200055"/>
            <a:ext cx="60027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57200" y="797858"/>
            <a:ext cx="5993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CL" b="1" smtClean="0">
                <a:latin typeface="Arial Narrow" panose="020b0606020202030204" pitchFamily="34" charset="0"/>
              </a:rPr>
              <a:t>GESTIÓN DE LOS RECURSOS HUMANOS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0950" y="5686852"/>
            <a:ext cx="1543050" cy="79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" t="5235" r="1259"/>
          <a:stretch>
            <a:fillRect/>
          </a:stretch>
        </p:blipFill>
        <p:spPr bwMode="auto">
          <a:xfrm>
            <a:off x="128498" y="1811715"/>
            <a:ext cx="8717902" cy="38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114567" y="1298276"/>
            <a:ext cx="5993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s-CL" sz="1600" b="1" smtClean="0">
                <a:latin typeface="Arial Narrow" panose="020b0606020202030204" pitchFamily="34" charset="0"/>
              </a:rPr>
              <a:t>PERSONAL UCEN 2012 - 2013</a:t>
            </a:r>
          </a:p>
        </p:txBody>
      </p:sp>
    </p:spTree>
    <p:extLst>
      <p:ext uri="{BB962C8B-B14F-4D97-AF65-F5344CB8AC3E}">
        <p14:creationId xmlns:p14="http://schemas.microsoft.com/office/powerpoint/2010/main" val="13529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7" y="6429904"/>
            <a:ext cx="9196653" cy="4280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213049" y="982524"/>
            <a:ext cx="8717901" cy="3519147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7200" y="1600200"/>
            <a:ext cx="80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CL">
              <a:latin typeface="Arial Narrow" panose="020b0606020202030204" pitchFamily="34" charset="0"/>
            </a:endParaRPr>
          </a:p>
          <a:p>
            <a:pPr algn="just"/>
            <a:endParaRPr lang="es-CL"/>
          </a:p>
        </p:txBody>
      </p:sp>
      <p:sp>
        <p:nvSpPr>
          <p:cNvPr id="14" name="13 Rectángulo"/>
          <p:cNvSpPr/>
          <p:nvPr/>
        </p:nvSpPr>
        <p:spPr>
          <a:xfrm>
            <a:off x="322231" y="400110"/>
            <a:ext cx="60027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7200" y="1232972"/>
            <a:ext cx="482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CL" b="1" smtClean="0">
                <a:latin typeface="Arial Narrow" panose="020b0606020202030204" pitchFamily="34" charset="0"/>
              </a:rPr>
              <a:t>GESTIÓN DE LOS RECURSOS FINANCIEROS</a:t>
            </a:r>
            <a:endParaRPr lang="es-CL" b="1">
              <a:latin typeface="Arial Narrow" panose="020b0606020202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63968" y="1720840"/>
            <a:ext cx="8122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CL" smtClean="0">
                <a:latin typeface="Arial Narrow" panose="020b0606020202030204" pitchFamily="34" charset="0"/>
              </a:rPr>
              <a:t>En relación con los indicadores financieros:</a:t>
            </a:r>
          </a:p>
          <a:p>
            <a:pPr/>
            <a:endParaRPr lang="es-CL">
              <a:latin typeface="Arial Narrow" panose="020b0606020202030204" pitchFamily="34" charset="0"/>
            </a:endParaRPr>
          </a:p>
          <a:p>
            <a:pPr algn="just"/>
            <a:endParaRPr lang="es-CL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L" smtClean="0">
                <a:latin typeface="Arial Narrow" panose="020b0606020202030204" pitchFamily="34" charset="0"/>
              </a:rPr>
              <a:t>Endeudamiento respecto del patrimonio: Se mantiene dentro de los mismos rangos entre 2012 y 2013,  en valores del orden del 45%.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L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L" smtClean="0">
                <a:latin typeface="Arial Narrow" panose="020b0606020202030204" pitchFamily="34" charset="0"/>
              </a:rPr>
              <a:t>Excedentes:  Evidencian un aumento de un año a otro: 2012            MM$320 </a:t>
            </a:r>
          </a:p>
          <a:p>
            <a:pPr algn="just"/>
            <a:r>
              <a:rPr lang="es-CL">
                <a:latin typeface="Arial Narrow" panose="020b0606020202030204" pitchFamily="34" charset="0"/>
              </a:rPr>
              <a:t> </a:t>
            </a:r>
            <a:r>
              <a:rPr lang="es-CL" smtClean="0">
                <a:latin typeface="Arial Narrow" panose="020b0606020202030204" pitchFamily="34" charset="0"/>
              </a:rPr>
              <a:t>                                                                                             2013            MM$841.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L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L" smtClean="0">
                <a:latin typeface="Arial Narrow" panose="020b0606020202030204" pitchFamily="34" charset="0"/>
              </a:rPr>
              <a:t>El año 2013 la Universidad,  genera un EBITDA positivo de MM$2.102 (67% de los ingresos operacionales),  lo que permitió el pago de los compromisos financieros y parte de las inversiones del año.</a:t>
            </a:r>
            <a:endParaRPr lang="es-CL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0950" y="5356754"/>
            <a:ext cx="15430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 de flecha"/>
          <p:cNvCxnSpPr/>
          <p:nvPr/>
        </p:nvCxnSpPr>
        <p:spPr>
          <a:xfrm>
            <a:off x="6203212" y="3541486"/>
            <a:ext cx="2434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6203212" y="3839029"/>
            <a:ext cx="2434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28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3952"/>
            <a:ext cx="9196653" cy="4280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213049" y="982524"/>
            <a:ext cx="8717901" cy="3519147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7200" y="1600200"/>
            <a:ext cx="80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CL">
              <a:latin typeface="Arial Narrow" panose="020b0606020202030204" pitchFamily="34" charset="0"/>
            </a:endParaRPr>
          </a:p>
          <a:p>
            <a:pPr algn="just"/>
            <a:endParaRPr lang="es-CL"/>
          </a:p>
        </p:txBody>
      </p:sp>
      <p:sp>
        <p:nvSpPr>
          <p:cNvPr id="14" name="13 Rectángulo"/>
          <p:cNvSpPr/>
          <p:nvPr/>
        </p:nvSpPr>
        <p:spPr>
          <a:xfrm>
            <a:off x="213049" y="0"/>
            <a:ext cx="60027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4000" y="1305425"/>
            <a:ext cx="869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CL" b="1" smtClean="0">
                <a:latin typeface="Arial Narrow" panose="020b0606020202030204" pitchFamily="34" charset="0"/>
              </a:rPr>
              <a:t>GESTIÓN DE LA INFRAESTRUCTURA Y EQUIPAMIENTO</a:t>
            </a:r>
            <a:endParaRPr lang="es-CL" b="1" smtClean="0">
              <a:latin typeface="Arial Narrow" panose="020b0606020202030204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069573"/>
              </p:ext>
            </p:extLst>
          </p:nvPr>
        </p:nvGraphicFramePr>
        <p:xfrm>
          <a:off x="580200" y="2742097"/>
          <a:ext cx="7937499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5833"/>
                <a:gridCol w="2645833"/>
                <a:gridCol w="2645833"/>
              </a:tblGrid>
              <a:tr h="37084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es-CL" smtClean="0"/>
                        <a:t>UNIVERSIDADES CHILENAS</a:t>
                      </a:r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es-CL" smtClean="0"/>
                        <a:t>METROS CUADRADOS CONSTRUIDOS POR ESTUDIANTE 2013</a:t>
                      </a:r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es-CL" smtClean="0"/>
                        <a:t>METROS CUADRADOS DE SALAS</a:t>
                      </a:r>
                      <a:r>
                        <a:rPr lang="es-CL" baseline="0" smtClean="0"/>
                        <a:t> DE CLASE POR ESTUDIANTES 2013</a:t>
                      </a:r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r>
                        <a:rPr lang="es-CL" smtClean="0"/>
                        <a:t>Total Universidades</a:t>
                      </a:r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es-CL" smtClean="0"/>
                        <a:t>6,55</a:t>
                      </a:r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es-CL" smtClean="0"/>
                        <a:t>0,92</a:t>
                      </a:r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r>
                        <a:rPr lang="es-CL" smtClean="0"/>
                        <a:t>U.</a:t>
                      </a:r>
                      <a:r>
                        <a:rPr lang="es-CL" baseline="0" smtClean="0"/>
                        <a:t> Adscritas CRUCH</a:t>
                      </a:r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es-CL" smtClean="0"/>
                        <a:t>8,90</a:t>
                      </a:r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es-CL" smtClean="0"/>
                        <a:t>0,98</a:t>
                      </a:r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CL" smtClean="0"/>
                        <a:t>U.</a:t>
                      </a:r>
                      <a:r>
                        <a:rPr lang="es-CL" baseline="0" smtClean="0"/>
                        <a:t> No Adscritas CRUCH</a:t>
                      </a:r>
                      <a:endParaRPr lang="es-CL" smtClean="0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es-CL" smtClean="0"/>
                        <a:t>4,54</a:t>
                      </a:r>
                      <a:endParaRPr lang="es-CL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es-CL" smtClean="0"/>
                        <a:t>0,87</a:t>
                      </a:r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 vert="horz" wrap="square"/>
                    <a:lstStyle>
                      <a:defPPr/>
                    </a:lstStyle>
                    <a:p>
                      <a:pPr/>
                      <a:r>
                        <a:rPr lang="es-CL" b="1" smtClean="0"/>
                        <a:t>U. Central</a:t>
                      </a:r>
                      <a:endParaRPr lang="es-CL" b="1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es-CL" b="1" smtClean="0"/>
                        <a:t>6,22</a:t>
                      </a:r>
                      <a:endParaRPr lang="es-CL" b="1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/>
                      <a:r>
                        <a:rPr lang="es-CL" b="1" smtClean="0"/>
                        <a:t>1,16</a:t>
                      </a:r>
                      <a:endParaRPr lang="es-CL" b="1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Imagen 8"/>
          <p:cNvPicPr>
            <a:picLocks noChangeAspect="1"/>
          </p:cNvPicPr>
          <p:nvPr/>
        </p:nvPicPr>
        <p:blipFill>
          <a:blip r:embed="rId6">
            <a:alphaModFix amt="46000"/>
          </a:blip>
          <a:stretch>
            <a:fillRect/>
          </a:stretch>
        </p:blipFill>
        <p:spPr>
          <a:xfrm>
            <a:off x="7791374" y="5893880"/>
            <a:ext cx="1352625" cy="75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03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" y="6429904"/>
            <a:ext cx="9196653" cy="4280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213049" y="982524"/>
            <a:ext cx="8717901" cy="3519147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7200" y="1600200"/>
            <a:ext cx="80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CL">
              <a:latin typeface="Arial Narrow" panose="020b0606020202030204" pitchFamily="34" charset="0"/>
            </a:endParaRPr>
          </a:p>
          <a:p>
            <a:pPr algn="just"/>
            <a:endParaRPr lang="es-CL"/>
          </a:p>
        </p:txBody>
      </p:sp>
      <p:sp>
        <p:nvSpPr>
          <p:cNvPr id="14" name="13 Rectángulo"/>
          <p:cNvSpPr/>
          <p:nvPr/>
        </p:nvSpPr>
        <p:spPr>
          <a:xfrm>
            <a:off x="213049" y="200055"/>
            <a:ext cx="60027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4000" y="1094472"/>
            <a:ext cx="8699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CL" b="1" smtClean="0">
                <a:latin typeface="Arial Narrow" panose="020b0606020202030204" pitchFamily="34" charset="0"/>
              </a:rPr>
              <a:t>GESTIÓN DE SISTEMAS Y TECNOLOGÍAS DE LA INFORMACIÓN</a:t>
            </a:r>
          </a:p>
          <a:p>
            <a:pPr/>
            <a:r>
              <a:rPr lang="es-CL" b="1" smtClean="0">
                <a:latin typeface="Arial Narrow" panose="020b0606020202030204" pitchFamily="34" charset="0"/>
              </a:rPr>
              <a:t>(CONTINUACIÓN)</a:t>
            </a:r>
            <a:endParaRPr lang="es-CL" b="1">
              <a:latin typeface="Arial Narrow" panose="020b0606020202030204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77112"/>
              </p:ext>
            </p:extLst>
          </p:nvPr>
        </p:nvGraphicFramePr>
        <p:xfrm>
          <a:off x="254000" y="1846657"/>
          <a:ext cx="4584699" cy="4078712"/>
        </p:xfrm>
        <a:graphic>
          <a:graphicData uri="http://schemas.openxmlformats.org/drawingml/2006/table">
            <a:tbl>
              <a:tblPr firstRow="1" firstCol="1" bandRow="1"/>
              <a:tblGrid>
                <a:gridCol w="4584699"/>
              </a:tblGrid>
              <a:tr h="643616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600" b="1" smtClean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SISTEMAS DE INFORMACIÓN PARA LA OPERACIÓN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62192">
                <a:tc>
                  <a:txBody>
                    <a:bodyPr vert="horz" wrap="square"/>
                    <a:lstStyle>
                      <a:defPPr/>
                    </a:lstStyle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400" smtClean="0">
                          <a:effectLst/>
                          <a:latin typeface="Calibri"/>
                        </a:rPr>
                        <a:t>Sistema Curricular Académico (UCEN21)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400" smtClean="0">
                          <a:effectLst/>
                          <a:latin typeface="Calibri"/>
                        </a:rPr>
                        <a:t>Aula Virtual (Moodle)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400" smtClean="0">
                          <a:effectLst/>
                          <a:latin typeface="Calibri"/>
                        </a:rPr>
                        <a:t>Sistema</a:t>
                      </a:r>
                      <a:r>
                        <a:rPr lang="es-CL" sz="1400" baseline="0" smtClean="0">
                          <a:effectLst/>
                          <a:latin typeface="Calibri"/>
                        </a:rPr>
                        <a:t> de Informes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400" baseline="0" smtClean="0">
                          <a:effectLst/>
                          <a:latin typeface="Calibri"/>
                        </a:rPr>
                        <a:t>Sistema de Títulos y Grados (STUCC)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400" baseline="0" smtClean="0">
                          <a:effectLst/>
                          <a:latin typeface="Calibri"/>
                        </a:rPr>
                        <a:t>Sistema de Evaluación del Desempeño Docente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400" baseline="0" smtClean="0">
                          <a:effectLst/>
                          <a:latin typeface="Calibri"/>
                        </a:rPr>
                        <a:t>Convenios de Desempeño Académico Docente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400" baseline="0" smtClean="0">
                          <a:effectLst/>
                          <a:latin typeface="Calibri"/>
                        </a:rPr>
                        <a:t>Sistema Integrado de Gestión (SIG 21)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400" baseline="0" smtClean="0">
                          <a:effectLst/>
                          <a:latin typeface="Calibri"/>
                        </a:rPr>
                        <a:t>Sistema de Postulaciones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400" baseline="0" smtClean="0">
                          <a:effectLst/>
                          <a:latin typeface="Calibri"/>
                        </a:rPr>
                        <a:t>Sistema Docente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400" baseline="0" smtClean="0">
                          <a:effectLst/>
                          <a:latin typeface="Calibri"/>
                        </a:rPr>
                        <a:t>Sistema de Reportes de Postulaciones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400" baseline="0" smtClean="0">
                          <a:effectLst/>
                          <a:latin typeface="Calibri"/>
                        </a:rPr>
                        <a:t>Intranet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400" baseline="0" err="1" smtClean="0">
                          <a:effectLst/>
                          <a:latin typeface="Calibri"/>
                        </a:rPr>
                        <a:t>Symphony (Bibliotecas)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400" baseline="0" smtClean="0">
                          <a:effectLst/>
                          <a:latin typeface="Calibri"/>
                        </a:rPr>
                        <a:t>HQB – Administrador Documental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400" baseline="0" smtClean="0">
                          <a:effectLst/>
                          <a:latin typeface="Calibri"/>
                        </a:rPr>
                        <a:t>GLPI (Administración de Servicios y Activos Tecnológicos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940797"/>
              </p:ext>
            </p:extLst>
          </p:nvPr>
        </p:nvGraphicFramePr>
        <p:xfrm>
          <a:off x="5092698" y="1867805"/>
          <a:ext cx="3860800" cy="4078034"/>
        </p:xfrm>
        <a:graphic>
          <a:graphicData uri="http://schemas.openxmlformats.org/drawingml/2006/table">
            <a:tbl>
              <a:tblPr firstRow="1" firstCol="1" bandRow="1"/>
              <a:tblGrid>
                <a:gridCol w="3860800"/>
              </a:tblGrid>
              <a:tr h="642938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600" b="1" smtClean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SISTEMAS DE INFORMACIÓN PARA LA</a:t>
                      </a:r>
                      <a:r>
                        <a:rPr lang="es-CL" sz="1600" b="1" baseline="0" smtClean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 GESTIÓN INSTITUCIONAL</a:t>
                      </a:r>
                      <a:endParaRPr lang="es-CL" sz="1600" b="1" smtClean="0">
                        <a:solidFill>
                          <a:srgbClr val="FFFFFF"/>
                        </a:solidFill>
                        <a:effectLst/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40212">
                <a:tc>
                  <a:txBody>
                    <a:bodyPr vert="horz" wrap="square"/>
                    <a:lstStyle>
                      <a:defPPr/>
                    </a:lstStyle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400" smtClean="0">
                          <a:effectLst/>
                          <a:latin typeface="Calibri"/>
                        </a:rPr>
                        <a:t>SMILE (Control de Gestión PEC)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400" smtClean="0">
                          <a:effectLst/>
                          <a:latin typeface="Calibri"/>
                        </a:rPr>
                        <a:t>Sistema de Información de Apoyo a la Gestión (SIAG)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CL" sz="1400" smtClean="0">
                          <a:effectLst/>
                          <a:latin typeface="Calibri"/>
                        </a:rPr>
                        <a:t>Reporte de Admisión y Re-matrícula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</a:pPr>
                      <a:endParaRPr lang="es-CL" sz="1400" smtClean="0">
                        <a:effectLst/>
                        <a:latin typeface="Calibri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</a:pPr>
                      <a:endParaRPr lang="es-CL" sz="1400" smtClean="0">
                        <a:effectLst/>
                        <a:latin typeface="Calibri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</a:pPr>
                      <a:endParaRPr lang="es-CL" sz="1400" smtClean="0">
                        <a:effectLst/>
                        <a:latin typeface="Calibri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</a:pPr>
                      <a:endParaRPr lang="es-CL" sz="1400" smtClean="0">
                        <a:effectLst/>
                        <a:latin typeface="Calibri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</a:pPr>
                      <a:endParaRPr lang="es-CL" sz="1400" smtClean="0">
                        <a:effectLst/>
                        <a:latin typeface="Calibri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</a:pPr>
                      <a:endParaRPr lang="es-CL" sz="1400" smtClean="0">
                        <a:effectLst/>
                        <a:latin typeface="Calibri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</a:pPr>
                      <a:endParaRPr lang="es-CL" sz="1400" smtClean="0">
                        <a:effectLst/>
                        <a:latin typeface="Calibri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</a:pPr>
                      <a:endParaRPr lang="es-CL" sz="1400" smtClean="0">
                        <a:effectLst/>
                        <a:latin typeface="Calibri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</a:pPr>
                      <a:endParaRPr lang="es-CL" sz="1400" smtClean="0">
                        <a:effectLst/>
                        <a:latin typeface="Calibri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</a:pPr>
                      <a:endParaRPr lang="es-CL" sz="1400" smtClean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6" name="Imagen 8"/>
          <p:cNvPicPr>
            <a:picLocks noChangeAspect="1"/>
          </p:cNvPicPr>
          <p:nvPr/>
        </p:nvPicPr>
        <p:blipFill>
          <a:blip r:embed="rId6">
            <a:alphaModFix amt="46000"/>
          </a:blip>
          <a:stretch>
            <a:fillRect/>
          </a:stretch>
        </p:blipFill>
        <p:spPr>
          <a:xfrm>
            <a:off x="7791374" y="5864903"/>
            <a:ext cx="1352625" cy="75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8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3952"/>
            <a:ext cx="9196653" cy="4280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0" y="1369368"/>
            <a:ext cx="8717901" cy="3519147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7200" y="1600200"/>
            <a:ext cx="80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CL">
              <a:latin typeface="Arial Narrow" panose="020b0606020202030204" pitchFamily="34" charset="0"/>
            </a:endParaRPr>
          </a:p>
          <a:p>
            <a:pPr algn="just"/>
            <a:endParaRPr lang="es-CL"/>
          </a:p>
        </p:txBody>
      </p:sp>
      <p:sp>
        <p:nvSpPr>
          <p:cNvPr id="14" name="13 Rectángulo"/>
          <p:cNvSpPr/>
          <p:nvPr/>
        </p:nvSpPr>
        <p:spPr>
          <a:xfrm>
            <a:off x="213049" y="200055"/>
            <a:ext cx="60027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3049" y="827206"/>
            <a:ext cx="869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CL" b="1" smtClean="0">
                <a:latin typeface="Arial Narrow" panose="020b0606020202030204" pitchFamily="34" charset="0"/>
              </a:rPr>
              <a:t>ASEGURAMIENTO DE LA CALIDAD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417638"/>
            <a:ext cx="8455348" cy="503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69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28" y="6436728"/>
            <a:ext cx="9196653" cy="4280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213049" y="982524"/>
            <a:ext cx="8717901" cy="3519147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7200" y="1600200"/>
            <a:ext cx="80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CL">
              <a:latin typeface="Arial Narrow" panose="020b0606020202030204" pitchFamily="34" charset="0"/>
            </a:endParaRPr>
          </a:p>
          <a:p>
            <a:pPr algn="just"/>
            <a:endParaRPr lang="es-CL"/>
          </a:p>
        </p:txBody>
      </p:sp>
      <p:sp>
        <p:nvSpPr>
          <p:cNvPr id="14" name="13 Rectángulo"/>
          <p:cNvSpPr/>
          <p:nvPr/>
        </p:nvSpPr>
        <p:spPr>
          <a:xfrm>
            <a:off x="117515" y="213703"/>
            <a:ext cx="528699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4000" y="906491"/>
            <a:ext cx="431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CL" b="1" smtClean="0">
                <a:latin typeface="Arial Narrow" panose="020b0606020202030204" pitchFamily="34" charset="0"/>
              </a:rPr>
              <a:t>ASEGURAMIENTO DE LA CALIDAD</a:t>
            </a:r>
          </a:p>
        </p:txBody>
      </p:sp>
      <p:pic>
        <p:nvPicPr>
          <p:cNvPr id="13" name="12 Imagen" descr="C:\Users\thomas.griggs\Documents\Acreditacion UCEN\Acreditacion 2014\Informe Diagramado\Tablas, Gráficos y cuadros\Archivos JPG\Gráfico16  RE.jp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96" y="1417637"/>
            <a:ext cx="8544653" cy="4901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79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0" y="-11839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" y="6459394"/>
            <a:ext cx="9196653" cy="428096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73480" y="1847098"/>
            <a:ext cx="7346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ES" sz="1100" smtClean="0">
              <a:latin typeface="Arial Narrow" panose="020b0606020202030204" pitchFamily="34" charset="0"/>
            </a:endParaRPr>
          </a:p>
          <a:p>
            <a:pPr/>
            <a:endParaRPr lang="es-ES" sz="1100">
              <a:latin typeface="Arial Narrow" panose="020b0606020202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38876" y="705341"/>
            <a:ext cx="2813591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/>
            <a:r>
              <a:rPr lang="es-CL" sz="2000" b="1" smtClean="0">
                <a:latin typeface="Arial Narrow" panose="020b0606020202030204" pitchFamily="34" charset="0"/>
              </a:rPr>
              <a:t>GESTIÓN INSTITUCIONAL</a:t>
            </a:r>
            <a:endParaRPr lang="es-CL" sz="2000" b="1">
              <a:latin typeface="Arial Narrow" panose="020b060602020203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10410" y="274638"/>
            <a:ext cx="60027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599290"/>
              </p:ext>
            </p:extLst>
          </p:nvPr>
        </p:nvGraphicFramePr>
        <p:xfrm>
          <a:off x="411671" y="1196954"/>
          <a:ext cx="8346078" cy="427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3039"/>
                <a:gridCol w="4173039"/>
              </a:tblGrid>
              <a:tr h="59556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600" smtClean="0">
                          <a:effectLst/>
                          <a:latin typeface="Arial Narrow" panose="020b0606020202030204" pitchFamily="34" charset="0"/>
                        </a:rPr>
                        <a:t>FORTALEZAS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600" smtClean="0">
                          <a:effectLst/>
                          <a:latin typeface="Arial Narrow" panose="020b0606020202030204" pitchFamily="34" charset="0"/>
                        </a:rPr>
                        <a:t>EVIDENCIA</a:t>
                      </a:r>
                      <a:endParaRPr lang="es-ES" sz="1600" smtClean="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4108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SzPts val="900"/>
                        <a:buFont typeface="Wingdings" panose="05000000000000000000" pitchFamily="2" charset="2"/>
                        <a:buNone/>
                      </a:pPr>
                      <a:r>
                        <a:rPr lang="es-E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Existe un Sistema</a:t>
                      </a:r>
                      <a:r>
                        <a:rPr lang="es-ES" sz="1400" baseline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Gobierno cuyas autoridades son democráticamente generadas, que contribuye a una adecuada gobernabilidad y que facilita que la estructura orgánica, en ambas Sedes, cumpla con la misión, sello y propósitos institucionales.</a:t>
                      </a:r>
                      <a:endParaRPr lang="es-ES" sz="140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342900" lvl="0" indent="-342900" algn="just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SzPts val="900"/>
                        <a:buFont typeface="Wingdings" panose="05000000000000000000" pitchFamily="2" charset="2"/>
                        <a:buChar char="Ø"/>
                      </a:pPr>
                      <a:r>
                        <a:rPr lang="es-ES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Reglamento:  nombramiento miembros de la Junta Directiva, el Rector y los Decanos.</a:t>
                      </a:r>
                    </a:p>
                    <a:p>
                      <a:pPr marL="342900" lvl="0" indent="-342900" algn="just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SzPts val="900"/>
                        <a:buFont typeface="Wingdings" panose="05000000000000000000" pitchFamily="2" charset="2"/>
                        <a:buChar char="Ø"/>
                      </a:pPr>
                      <a:r>
                        <a:rPr lang="es-ES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Encuesta informantes claves:</a:t>
                      </a:r>
                    </a:p>
                    <a:p>
                      <a:pPr marL="457200" lvl="1" indent="0" algn="just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SzPts val="900"/>
                        <a:buFontTx/>
                        <a:buNone/>
                      </a:pPr>
                      <a:r>
                        <a:rPr lang="es-ES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82.2% de los académicos reconoce que la Universidad  cuenta con mecanismos de elección de cargos directivos claros y transparentes. </a:t>
                      </a:r>
                      <a:endParaRPr lang="es-ES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63045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Existe </a:t>
                      </a: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 sentido de pertenencia institucional de la comunidad universitaria.</a:t>
                      </a: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s-CL" sz="1400" b="1" kern="120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just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SzPts val="900"/>
                      </a:pPr>
                      <a:r>
                        <a:rPr lang="es-ES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Encuesta Informantes claves:  </a:t>
                      </a:r>
                      <a:r>
                        <a:rPr lang="es-ES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“Se </a:t>
                      </a:r>
                      <a:r>
                        <a:rPr lang="es-ES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sienten identificados con los valores de la </a:t>
                      </a:r>
                      <a:r>
                        <a:rPr lang="es-ES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Universidad”: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SzPts val="900"/>
                        <a:buFont typeface="Wingdings"/>
                        <a:buChar char=""/>
                      </a:pPr>
                      <a:r>
                        <a:rPr lang="es-ES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80,9%  de los estudiantes 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SzPts val="900"/>
                        <a:buFont typeface="Wingdings"/>
                        <a:buChar char=""/>
                      </a:pPr>
                      <a:r>
                        <a:rPr lang="es-ES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93,1% de los académicos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SzPts val="900"/>
                        <a:buFont typeface="Wingdings"/>
                        <a:buChar char=""/>
                      </a:pPr>
                      <a:r>
                        <a:rPr lang="es-ES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91,7%  de los funcionarios y administrativos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SzPts val="900"/>
                        <a:buFont typeface="Wingdings"/>
                        <a:buChar char=""/>
                      </a:pPr>
                      <a:r>
                        <a:rPr lang="es-ES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75%  de los egresados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SzPts val="900"/>
                      </a:pPr>
                      <a:r>
                        <a:rPr lang="es-ES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2360" y="5386244"/>
            <a:ext cx="15430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93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836" y="19057"/>
            <a:ext cx="2481164" cy="90311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alphaModFix amt="46000"/>
          </a:blip>
          <a:stretch>
            <a:fillRect/>
          </a:stretch>
        </p:blipFill>
        <p:spPr>
          <a:xfrm>
            <a:off x="7391243" y="5426761"/>
            <a:ext cx="1536498" cy="10733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930" y="6317760"/>
            <a:ext cx="1561811" cy="10469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327" y="6326726"/>
            <a:ext cx="9196653" cy="5804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alphaModFix amt="6000"/>
          </a:blip>
          <a:stretch>
            <a:fillRect/>
          </a:stretch>
        </p:blipFill>
        <p:spPr>
          <a:xfrm>
            <a:off x="310411" y="1600200"/>
            <a:ext cx="8123906" cy="4726526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310410" y="274638"/>
            <a:ext cx="60027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17" name="Imagen 11"/>
          <p:cNvPicPr>
            <a:picLocks noChangeAspect="1"/>
          </p:cNvPicPr>
          <p:nvPr/>
        </p:nvPicPr>
        <p:blipFill>
          <a:blip r:embed="rId7">
            <a:alphaModFix amt="6000"/>
          </a:blip>
          <a:stretch>
            <a:fillRect/>
          </a:stretch>
        </p:blipFill>
        <p:spPr>
          <a:xfrm>
            <a:off x="462811" y="1752600"/>
            <a:ext cx="8123906" cy="4726526"/>
          </a:xfrm>
          <a:prstGeom prst="rect">
            <a:avLst/>
          </a:prstGeom>
        </p:spPr>
      </p:pic>
      <p:sp>
        <p:nvSpPr>
          <p:cNvPr id="18" name="1 Título"/>
          <p:cNvSpPr txBox="1"/>
          <p:nvPr/>
        </p:nvSpPr>
        <p:spPr>
          <a:xfrm>
            <a:off x="210642" y="736012"/>
            <a:ext cx="7155288" cy="690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b="1" ker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Informe de Autoevaluación - Lineamientos</a:t>
            </a:r>
          </a:p>
        </p:txBody>
      </p:sp>
      <p:sp>
        <p:nvSpPr>
          <p:cNvPr id="19" name="2 Marcador de contenido"/>
          <p:cNvSpPr txBox="1"/>
          <p:nvPr/>
        </p:nvSpPr>
        <p:spPr>
          <a:xfrm>
            <a:off x="266131" y="1401170"/>
            <a:ext cx="8579296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CL" sz="1800" smtClean="0">
                <a:latin typeface="Arial Narrow" panose="020b0606020202030204" pitchFamily="34" charset="0"/>
              </a:rPr>
              <a:t>Organización de autoevaluación en torno a  procesos</a:t>
            </a:r>
          </a:p>
          <a:p>
            <a:pPr>
              <a:lnSpc>
                <a:spcPct val="150000"/>
              </a:lnSpc>
            </a:pPr>
            <a:r>
              <a:rPr lang="es-CL" sz="1800" smtClean="0">
                <a:latin typeface="Arial Narrow" panose="020b0606020202030204" pitchFamily="34" charset="0"/>
              </a:rPr>
              <a:t>Plan de Cierre Antofagasta</a:t>
            </a:r>
          </a:p>
          <a:p>
            <a:pPr marL="342900" lvl="1" indent="-342900">
              <a:buFont typeface="Arial"/>
              <a:buChar char="•"/>
            </a:pPr>
            <a:r>
              <a:rPr lang="es-CL" sz="1800" smtClean="0">
                <a:latin typeface="Arial Narrow" panose="020b0606020202030204" pitchFamily="34" charset="0"/>
              </a:rPr>
              <a:t>Mención específica de mecanismos de aseguramiento de la calidad por proceso y área acreditable</a:t>
            </a:r>
          </a:p>
          <a:p>
            <a:pPr marL="0" lvl="1" indent="0">
              <a:buNone/>
            </a:pPr>
            <a:endParaRPr lang="es-CL" sz="1800" smtClean="0">
              <a:latin typeface="Arial Narrow" panose="020b0606020202030204" pitchFamily="34" charset="0"/>
            </a:endParaRPr>
          </a:p>
          <a:p>
            <a:pPr/>
            <a:r>
              <a:rPr lang="es-CL" sz="1800">
                <a:latin typeface="Arial Narrow" panose="020b0606020202030204" pitchFamily="34" charset="0"/>
              </a:rPr>
              <a:t>Autoevaluación centrada en evidencia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s-CL" sz="1800">
                <a:latin typeface="Arial Narrow" panose="020b0606020202030204" pitchFamily="34" charset="0"/>
              </a:rPr>
              <a:t>Medición de </a:t>
            </a:r>
            <a:r>
              <a:rPr lang="es-CL" sz="1800" smtClean="0">
                <a:latin typeface="Arial Narrow" panose="020b0606020202030204" pitchFamily="34" charset="0"/>
              </a:rPr>
              <a:t>evolución </a:t>
            </a:r>
            <a:r>
              <a:rPr lang="es-CL" sz="1800">
                <a:latin typeface="Arial Narrow" panose="020b0606020202030204" pitchFamily="34" charset="0"/>
              </a:rPr>
              <a:t>indicadores 2009-2013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s-CL" sz="1800">
                <a:latin typeface="Arial Narrow" panose="020b0606020202030204" pitchFamily="34" charset="0"/>
              </a:rPr>
              <a:t>Comparación con el sistema</a:t>
            </a:r>
          </a:p>
          <a:p>
            <a:pPr marL="0" lvl="1" indent="0">
              <a:buNone/>
            </a:pPr>
            <a:endParaRPr lang="es-CL" sz="1800" smtClean="0">
              <a:latin typeface="Arial Narrow" panose="020b0606020202030204" pitchFamily="34" charset="0"/>
            </a:endParaRPr>
          </a:p>
          <a:p>
            <a:pPr marL="342900" lvl="1" indent="-342900">
              <a:buFont typeface="Arial"/>
              <a:buChar char="•"/>
            </a:pPr>
            <a:r>
              <a:rPr lang="es-CL" sz="1800" smtClean="0">
                <a:latin typeface="Arial Narrow" panose="020b0606020202030204" pitchFamily="34" charset="0"/>
              </a:rPr>
              <a:t>Énfasis en: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s-CL" sz="1800" smtClean="0">
                <a:latin typeface="Arial Narrow" panose="020b0606020202030204" pitchFamily="34" charset="0"/>
              </a:rPr>
              <a:t>Existencia de políticas y normativa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s-CL" sz="1800" smtClean="0">
                <a:latin typeface="Arial Narrow" panose="020b0606020202030204" pitchFamily="34" charset="0"/>
              </a:rPr>
              <a:t>Definición de funciones/atribuciones de autoridades superiores 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s-CL" sz="1800" smtClean="0">
                <a:latin typeface="Arial Narrow" panose="020b0606020202030204" pitchFamily="34" charset="0"/>
              </a:rPr>
              <a:t>Seguimiento a planes de mejora</a:t>
            </a:r>
          </a:p>
          <a:p>
            <a:pPr marL="0" lvl="1" indent="0">
              <a:buFont typeface="Arial"/>
              <a:buNone/>
            </a:pPr>
            <a:endParaRPr lang="es-CL" sz="1800" smtClean="0">
              <a:latin typeface="Arial Narrow" panose="020b0606020202030204" pitchFamily="34" charset="0"/>
            </a:endParaRPr>
          </a:p>
          <a:p>
            <a:pPr lvl="1"/>
            <a:endParaRPr lang="es-CL" sz="1800" smtClean="0">
              <a:latin typeface="Arial Narrow" panose="020b0606020202030204" pitchFamily="34" charset="0"/>
            </a:endParaRPr>
          </a:p>
          <a:p>
            <a:pPr lvl="1"/>
            <a:endParaRPr lang="es-CL" sz="18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3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0" y="-11839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943" y="6456187"/>
            <a:ext cx="9196653" cy="428096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73480" y="1847098"/>
            <a:ext cx="7346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ES" sz="1100" smtClean="0">
              <a:latin typeface="Arial Narrow" panose="020b0606020202030204" pitchFamily="34" charset="0"/>
            </a:endParaRPr>
          </a:p>
          <a:p>
            <a:pPr/>
            <a:endParaRPr lang="es-ES" sz="1100">
              <a:latin typeface="Arial Narrow" panose="020b0606020202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38876" y="705341"/>
            <a:ext cx="2813591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/>
            <a:r>
              <a:rPr lang="es-CL" sz="2000" b="1" smtClean="0">
                <a:latin typeface="Arial Narrow" panose="020b0606020202030204" pitchFamily="34" charset="0"/>
              </a:rPr>
              <a:t>GESTIÓN INSTITUCIONAL</a:t>
            </a:r>
            <a:endParaRPr lang="es-CL" sz="2000" b="1">
              <a:latin typeface="Arial Narrow" panose="020b060602020203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10410" y="274638"/>
            <a:ext cx="60027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942835"/>
              </p:ext>
            </p:extLst>
          </p:nvPr>
        </p:nvGraphicFramePr>
        <p:xfrm>
          <a:off x="552262" y="1422288"/>
          <a:ext cx="8064896" cy="3793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897831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600" smtClean="0">
                          <a:effectLst/>
                          <a:latin typeface="Arial Narrow" panose="020b0606020202030204" pitchFamily="34" charset="0"/>
                        </a:rPr>
                        <a:t>FORTALEZAS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600" smtClean="0">
                          <a:effectLst/>
                          <a:latin typeface="Arial Narrow" panose="020b0606020202030204" pitchFamily="34" charset="0"/>
                        </a:rPr>
                        <a:t>EVIDENCIA</a:t>
                      </a:r>
                      <a:endParaRPr lang="es-ES" sz="1600" smtClean="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0878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Plan </a:t>
                      </a: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Estratégico Corporativo 2010-2015 que sobre la base de la misión, la visión y los valores institucionales, define claramente los objetivos estratégicos, indicadores y metas.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SzPts val="900"/>
                        <a:buFont typeface="Wingdings"/>
                        <a:buChar char=""/>
                      </a:pPr>
                      <a:r>
                        <a:rPr lang="es-ES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Plan Estratégico Corporativo  2010-2015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SzPts val="900"/>
                      </a:pPr>
                      <a:r>
                        <a:rPr lang="es-CL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863045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Planes </a:t>
                      </a: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Estratégicos a nivel de Facultad alineados con el Plan Estratégico Corporativo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SzPts val="900"/>
                        <a:buFont typeface="Wingdings"/>
                        <a:buChar char=""/>
                      </a:pPr>
                      <a:r>
                        <a:rPr lang="es-ES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Planes de Desarrollo Facultades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SzPts val="900"/>
                        <a:buFont typeface="Wingdings"/>
                        <a:buChar char=""/>
                      </a:pPr>
                      <a:r>
                        <a:rPr lang="es-ES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Convenio de Desempeño (Nivel Directivos)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SzPts val="900"/>
                        <a:buFont typeface="Wingdings"/>
                        <a:buChar char=""/>
                      </a:pPr>
                      <a:r>
                        <a:rPr lang="es-ES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Convenio de Desempeño Docente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SzPts val="900"/>
                      </a:pPr>
                      <a:r>
                        <a:rPr lang="es-CL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863045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UCEN </a:t>
                      </a: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 propietaria de toda la infraestructura en que desarrolla su quehacer.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/>
                        <a:buChar char=""/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Propiedad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0950" y="5372944"/>
            <a:ext cx="15430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22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0" y="-11839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" y="6459394"/>
            <a:ext cx="9196653" cy="428096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73480" y="1847098"/>
            <a:ext cx="7346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ES" sz="1100" smtClean="0">
              <a:latin typeface="Arial Narrow" panose="020b0606020202030204" pitchFamily="34" charset="0"/>
            </a:endParaRPr>
          </a:p>
          <a:p>
            <a:pPr/>
            <a:endParaRPr lang="es-ES" sz="1100">
              <a:latin typeface="Arial Narrow" panose="020b0606020202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38876" y="705341"/>
            <a:ext cx="2813591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/>
            <a:r>
              <a:rPr lang="es-CL" sz="2000" b="1" smtClean="0">
                <a:latin typeface="Arial Narrow" panose="020b0606020202030204" pitchFamily="34" charset="0"/>
              </a:rPr>
              <a:t>GESTIÓN INSTITUCIONAL</a:t>
            </a:r>
            <a:endParaRPr lang="es-CL" sz="2000" b="1">
              <a:latin typeface="Arial Narrow" panose="020b060602020203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10410" y="274638"/>
            <a:ext cx="60027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314875"/>
              </p:ext>
            </p:extLst>
          </p:nvPr>
        </p:nvGraphicFramePr>
        <p:xfrm>
          <a:off x="275429" y="1179998"/>
          <a:ext cx="8618561" cy="525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3546"/>
                <a:gridCol w="6005015"/>
              </a:tblGrid>
              <a:tr h="321238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600" smtClean="0">
                          <a:effectLst/>
                          <a:latin typeface="Arial Narrow" panose="020b0606020202030204" pitchFamily="34" charset="0"/>
                        </a:rPr>
                        <a:t>FORTALEZAS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600" smtClean="0">
                          <a:effectLst/>
                          <a:latin typeface="Arial Narrow" panose="020b0606020202030204" pitchFamily="34" charset="0"/>
                        </a:rPr>
                        <a:t>EVIDENCIA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7107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 Aplicación </a:t>
                      </a: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periódica de diversos mecanismos de evaluación institucional.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34290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/>
                        <a:buChar char=""/>
                      </a:pPr>
                      <a:r>
                        <a:rPr lang="es-ES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Encuestas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/>
                        <a:buChar char=""/>
                      </a:pPr>
                      <a:r>
                        <a:rPr lang="es-ES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Estudio de Satisfacción  con la Calidad del Servicio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/>
                        <a:buChar char=""/>
                      </a:pPr>
                      <a:r>
                        <a:rPr lang="es-ES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Sistema de Control de Gestión (SMILE</a:t>
                      </a:r>
                      <a:r>
                        <a:rPr lang="es-ES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lv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/>
                        <a:buNone/>
                      </a:pP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177141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 Política </a:t>
                      </a: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Recursos Humanos y procedimientos regulados de vida saludable y numerosos convenios para otorgar beneficios.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34290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/>
                        <a:buChar char=""/>
                      </a:pPr>
                      <a:r>
                        <a:rPr lang="es-ES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Perfil de Cargo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/>
                        <a:buChar char=""/>
                      </a:pPr>
                      <a:r>
                        <a:rPr lang="es-ES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Manual de Recursos Humanos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/>
                        <a:buChar char=""/>
                      </a:pPr>
                      <a:r>
                        <a:rPr lang="es-ES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Plan de Capacitación anual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/>
                        <a:buChar char=""/>
                      </a:pPr>
                      <a:r>
                        <a:rPr lang="es-ES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Programa de Vida Saludable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/>
                        <a:buChar char=""/>
                      </a:pPr>
                      <a:r>
                        <a:rPr lang="es-ES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Plan anual de Beneficios y </a:t>
                      </a:r>
                      <a:r>
                        <a:rPr lang="es-ES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Bienestar</a:t>
                      </a:r>
                    </a:p>
                    <a:p>
                      <a:pPr marL="0" lv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/>
                        <a:buNone/>
                      </a:pP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177965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 Infraestructura </a:t>
                      </a: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adecuada y equipamiento actualizado y suficiente</a:t>
                      </a: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endParaRPr lang="es-CL" sz="1400" b="1" kern="120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endParaRPr lang="es-CL" sz="1400" b="1" kern="120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endParaRPr lang="es-CL" sz="1400" b="1" kern="120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endParaRPr lang="es-CL" sz="1400" b="1" kern="120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endParaRPr lang="es-CL" sz="1400" b="1" kern="120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/>
                        <a:buNone/>
                      </a:pPr>
                      <a:endParaRPr lang="es-CL" sz="1400" kern="1200" baseline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429" y="4590414"/>
            <a:ext cx="11262891" cy="199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225143" y="5805714"/>
            <a:ext cx="3668847" cy="3204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458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0" y="-11839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" y="6459394"/>
            <a:ext cx="9196653" cy="428096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73480" y="1847098"/>
            <a:ext cx="7346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ES" sz="1100" smtClean="0">
              <a:latin typeface="Arial Narrow" panose="020b0606020202030204" pitchFamily="34" charset="0"/>
            </a:endParaRPr>
          </a:p>
          <a:p>
            <a:pPr/>
            <a:endParaRPr lang="es-ES" sz="1100">
              <a:latin typeface="Arial Narrow" panose="020b0606020202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38876" y="705341"/>
            <a:ext cx="2813591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/>
            <a:r>
              <a:rPr lang="es-CL" sz="2000" b="1" smtClean="0">
                <a:latin typeface="Arial Narrow" panose="020b0606020202030204" pitchFamily="34" charset="0"/>
              </a:rPr>
              <a:t>GESTIÓN INSTITUCIONAL</a:t>
            </a:r>
            <a:endParaRPr lang="es-CL" sz="2000" b="1">
              <a:latin typeface="Arial Narrow" panose="020b060602020203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10410" y="274638"/>
            <a:ext cx="60027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783769"/>
              </p:ext>
            </p:extLst>
          </p:nvPr>
        </p:nvGraphicFramePr>
        <p:xfrm>
          <a:off x="398260" y="1300419"/>
          <a:ext cx="8372900" cy="3868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6450"/>
                <a:gridCol w="4186450"/>
              </a:tblGrid>
              <a:tr h="59662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600" smtClean="0">
                          <a:effectLst/>
                          <a:latin typeface="Arial Narrow" panose="020b0606020202030204" pitchFamily="34" charset="0"/>
                        </a:rPr>
                        <a:t>FORTALEZAS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600" smtClean="0">
                          <a:effectLst/>
                          <a:latin typeface="Arial Narrow" panose="020b0606020202030204" pitchFamily="34" charset="0"/>
                        </a:rPr>
                        <a:t>EVIDENCIA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4108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 Política </a:t>
                      </a: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Calidad y Sistema de Aseguramiento de la Calidad.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34290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/>
                        <a:buChar char=""/>
                      </a:pPr>
                      <a:r>
                        <a:rPr lang="es-ES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Política Aseguramiento de la Calidad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/>
                        <a:buChar char=""/>
                      </a:pPr>
                      <a:r>
                        <a:rPr lang="es-ES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Sistema de Aseguramiento de la Calidad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63045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 Avance </a:t>
                      </a: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significativo en acreditación de carreras.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342900" lvl="0" indent="-34290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/>
                        <a:buChar char=""/>
                      </a:pPr>
                      <a:r>
                        <a:rPr lang="es-ES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 </a:t>
                      </a:r>
                      <a:r>
                        <a:rPr lang="es-ES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carreras </a:t>
                      </a:r>
                      <a:r>
                        <a:rPr lang="es-ES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acreditadas, de </a:t>
                      </a:r>
                      <a:r>
                        <a:rPr lang="es-ES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sus 31 programas de pregrado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/>
                        <a:buChar char=""/>
                      </a:pPr>
                      <a:r>
                        <a:rPr lang="es-ES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73% </a:t>
                      </a:r>
                      <a:r>
                        <a:rPr lang="es-ES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 las carreras se encuentran acreditadas al </a:t>
                      </a:r>
                      <a:r>
                        <a:rPr lang="es-ES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2014, entre </a:t>
                      </a:r>
                      <a:r>
                        <a:rPr lang="es-ES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las 26 </a:t>
                      </a:r>
                      <a:r>
                        <a:rPr lang="es-ES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acreditables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/>
                        <a:buChar char=""/>
                      </a:pPr>
                      <a:r>
                        <a:rPr lang="es-ES" sz="1400" kern="1200" baseline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4,5 </a:t>
                      </a:r>
                      <a:r>
                        <a:rPr lang="es-ES" sz="1400" kern="1200" baseline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años de promedio de acreditación entre las  carreras</a:t>
                      </a:r>
                      <a:endParaRPr lang="es-CL" sz="1400" kern="1200" baseline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/>
                        <a:buChar char=""/>
                      </a:pPr>
                      <a:r>
                        <a:rPr lang="es-ES" sz="1400" kern="1200" baseline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76,5% </a:t>
                      </a:r>
                      <a:r>
                        <a:rPr lang="es-ES" sz="1400" kern="1200" baseline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 estudiantes de pregrado regular en programas </a:t>
                      </a:r>
                      <a:r>
                        <a:rPr lang="es-ES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acreditados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0213" y="5904779"/>
            <a:ext cx="1229150" cy="8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89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0" y="-11839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" y="6459394"/>
            <a:ext cx="9196653" cy="428096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73480" y="1847098"/>
            <a:ext cx="7346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ES" sz="1100" smtClean="0">
              <a:latin typeface="Arial Narrow" panose="020b0606020202030204" pitchFamily="34" charset="0"/>
            </a:endParaRPr>
          </a:p>
          <a:p>
            <a:pPr/>
            <a:endParaRPr lang="es-ES" sz="1100">
              <a:latin typeface="Arial Narrow" panose="020b0606020202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38876" y="705341"/>
            <a:ext cx="2813591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/>
            <a:r>
              <a:rPr lang="es-CL" sz="2000" b="1" smtClean="0">
                <a:latin typeface="Arial Narrow" panose="020b0606020202030204" pitchFamily="34" charset="0"/>
              </a:rPr>
              <a:t>GESTIÓN INSTITUCIONAL</a:t>
            </a:r>
            <a:endParaRPr lang="es-CL" sz="2000" b="1">
              <a:latin typeface="Arial Narrow" panose="020b060602020203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10410" y="274638"/>
            <a:ext cx="60027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119309"/>
              </p:ext>
            </p:extLst>
          </p:nvPr>
        </p:nvGraphicFramePr>
        <p:xfrm>
          <a:off x="398260" y="1300419"/>
          <a:ext cx="8372900" cy="4849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6450"/>
                <a:gridCol w="4186450"/>
              </a:tblGrid>
              <a:tr h="55325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600" smtClean="0">
                          <a:effectLst/>
                          <a:latin typeface="Arial Narrow" panose="020b0606020202030204" pitchFamily="34" charset="0"/>
                        </a:rPr>
                        <a:t>DEBILIDADES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600" smtClean="0">
                          <a:effectLst/>
                          <a:latin typeface="Arial Narrow" panose="020b0606020202030204" pitchFamily="34" charset="0"/>
                        </a:rPr>
                        <a:t>EVIDENCIA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4108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La </a:t>
                      </a: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estructura orgánica vigente de las Facultades no da cuenta plenamente de las exigencias que tienen a partir de su respectivo plan estratégico, requiriendo su optimización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34290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/>
                        <a:buChar char=""/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Disímil  estructura orgánica entre Facultades.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63045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s-CL" sz="1400" b="1" kern="1200" baseline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Insuficiente </a:t>
                      </a: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formalización del proceso de formulación de los planes de acción anuales, derivados del plan estratégico de las diferentes unidades de la Universidad, lo que, entre otros aspectos, dificulta su seguimiento y control.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34290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/>
                        <a:buChar char=""/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Falta formalizar proceso de formulación de planes de acción anual.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63045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A pesar que la gestión financiera ha permitido a la Universidad financiar adecuadamente sus operaciones y el desarrollo del Plan Estratégico Corporativo 2010-2015, existe aún un limitado margen de acción para llevar a cabo proyectos adicionales por la vía del presupuesto ordinario.</a:t>
                      </a:r>
                      <a:endParaRPr lang="es-CL" sz="1400" b="1" kern="120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342900" lvl="0" indent="-34290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/>
                        <a:buChar char=""/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Limitado margen de acción para llevar a cabo proyectos adicionales.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0629" y="5444883"/>
            <a:ext cx="1458734" cy="101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284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0" y="-11839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" y="6459394"/>
            <a:ext cx="9196653" cy="428096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73480" y="1847098"/>
            <a:ext cx="7346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ES" sz="1100" smtClean="0">
              <a:latin typeface="Arial Narrow" panose="020b0606020202030204" pitchFamily="34" charset="0"/>
            </a:endParaRPr>
          </a:p>
          <a:p>
            <a:pPr/>
            <a:endParaRPr lang="es-ES" sz="1100">
              <a:latin typeface="Arial Narrow" panose="020b0606020202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38876" y="705341"/>
            <a:ext cx="2813591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/>
            <a:r>
              <a:rPr lang="es-CL" sz="2000" b="1" smtClean="0">
                <a:latin typeface="Arial Narrow" panose="020b0606020202030204" pitchFamily="34" charset="0"/>
              </a:rPr>
              <a:t>GESTIÓN INSTITUCIONAL</a:t>
            </a:r>
            <a:endParaRPr lang="es-CL" sz="2000" b="1">
              <a:latin typeface="Arial Narrow" panose="020b060602020203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10410" y="274638"/>
            <a:ext cx="60027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129149"/>
              </p:ext>
            </p:extLst>
          </p:nvPr>
        </p:nvGraphicFramePr>
        <p:xfrm>
          <a:off x="398260" y="1300419"/>
          <a:ext cx="8372900" cy="4113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6450"/>
                <a:gridCol w="4186450"/>
              </a:tblGrid>
              <a:tr h="55325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600" smtClean="0">
                          <a:effectLst/>
                          <a:latin typeface="Arial Narrow" panose="020b0606020202030204" pitchFamily="34" charset="0"/>
                        </a:rPr>
                        <a:t>DEBILIDADES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600" smtClean="0">
                          <a:effectLst/>
                          <a:latin typeface="Arial Narrow" panose="020b0606020202030204" pitchFamily="34" charset="0"/>
                        </a:rPr>
                        <a:t>EVIDENCIA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4108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Cobertura </a:t>
                      </a: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insuficiente y aplicación aún incipiente del proceso de evaluación del desempeño del personal administrativo (sin actividad docente), aun </a:t>
                      </a: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cuando, </a:t>
                      </a: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está implementando un plan en esta materia.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342900" lvl="0" indent="-34290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/>
                        <a:buChar char=""/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Falta implementación del proceso de evaluación del desempeño del personal administrativo en toda las unidades.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64108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 Bajos </a:t>
                      </a: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niveles de integración de los sistemas informáticos asociados a la gestión presupuestaria, lo que dificulta contar con información actualizada para la gestión.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342900" lvl="0" indent="-34290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/>
                        <a:buChar char=""/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 advierte falta de integración de los sistemas informáticos para la gestión presupuestaria. 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63045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 Falta </a:t>
                      </a: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equilibrar en mayor grado la provisión de infraestructura de la Sede de La Serena en consistencia con las necesidades de su plan de desarrollo.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342900" lvl="0" indent="-34290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/>
                        <a:buChar char=""/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Falta adecuación de la infraestructura al Plan de Desarrollo.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1457" y="5414051"/>
            <a:ext cx="1487906" cy="103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62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0" y="-11839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" y="6459394"/>
            <a:ext cx="9196653" cy="428096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73480" y="1847098"/>
            <a:ext cx="7346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ES" sz="1100" smtClean="0">
              <a:latin typeface="Arial Narrow" panose="020b0606020202030204" pitchFamily="34" charset="0"/>
            </a:endParaRPr>
          </a:p>
          <a:p>
            <a:pPr/>
            <a:endParaRPr lang="es-ES" sz="1100">
              <a:latin typeface="Arial Narrow" panose="020b0606020202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98173" y="1026833"/>
            <a:ext cx="2813591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/>
            <a:r>
              <a:rPr lang="es-CL" sz="2000" b="1" smtClean="0">
                <a:latin typeface="Arial Narrow" panose="020b0606020202030204" pitchFamily="34" charset="0"/>
              </a:rPr>
              <a:t>GESTIÓN INSTITUCIONAL</a:t>
            </a:r>
            <a:endParaRPr lang="es-CL" sz="2000" b="1">
              <a:latin typeface="Arial Narrow" panose="020b060602020203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10410" y="274638"/>
            <a:ext cx="60027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928317"/>
              </p:ext>
            </p:extLst>
          </p:nvPr>
        </p:nvGraphicFramePr>
        <p:xfrm>
          <a:off x="424586" y="1685968"/>
          <a:ext cx="8372900" cy="2969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6450"/>
                <a:gridCol w="4186450"/>
              </a:tblGrid>
              <a:tr h="55325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600" smtClean="0">
                          <a:effectLst/>
                          <a:latin typeface="Arial Narrow" panose="020b0606020202030204" pitchFamily="34" charset="0"/>
                        </a:rPr>
                        <a:t>DEBILIDADES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600" smtClean="0">
                          <a:effectLst/>
                          <a:latin typeface="Arial Narrow" panose="020b0606020202030204" pitchFamily="34" charset="0"/>
                        </a:rPr>
                        <a:t>EVIDENCIA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4108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 Baja </a:t>
                      </a: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estructuración, estandarización conceptual e integración de datos generados desde algunas unidades, limitando la capacidad de análisis institucional integral.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285750" indent="-28575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Los datos son estructurados a partir de diversos criterios,  dependiendo de donde se registre y genere la información.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64108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  <a:tabLst>
                          <a:tab pos="180340"/>
                        </a:tabLst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 Baja </a:t>
                      </a: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valoración de parte de estudiantes de la conectividad inalámbrica a internet que ofrece la Universidad en sus campus.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Encuesta informantes </a:t>
                      </a: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claves: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SzPts val="900"/>
                        <a:buFont typeface="Wingdings"/>
                        <a:buChar char=""/>
                      </a:pPr>
                      <a:r>
                        <a:rPr lang="es-CL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43,6%  </a:t>
                      </a: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 los estudiantes considera que el acceso a internet y wifi en la Universidad no es adecuado.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1848" y="5477358"/>
            <a:ext cx="1229150" cy="8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84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4023"/>
            <a:ext cx="9196653" cy="4280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213049" y="982524"/>
            <a:ext cx="8717901" cy="3519147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73480" y="1847098"/>
            <a:ext cx="734651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ES" sz="1100" smtClean="0">
              <a:latin typeface="Arial Narrow" panose="020b0606020202030204" pitchFamily="34" charset="0"/>
            </a:endParaRPr>
          </a:p>
          <a:p>
            <a:pPr/>
            <a:r>
              <a:rPr lang="es-CL" sz="2000" b="1" smtClean="0">
                <a:latin typeface="Arial Narrow" panose="020b0606020202030204" pitchFamily="34" charset="0"/>
              </a:rPr>
              <a:t>PROCESOS: </a:t>
            </a:r>
            <a:endParaRPr lang="es-CL" sz="2000" b="1">
              <a:latin typeface="Arial Narrow" panose="020b0606020202030204" pitchFamily="34" charset="0"/>
            </a:endParaRPr>
          </a:p>
          <a:p>
            <a:pPr/>
            <a:r>
              <a:rPr lang="es-CL">
                <a:latin typeface="Arial Narrow" panose="020b0606020202030204" pitchFamily="34" charset="0"/>
              </a:rPr>
              <a:t> 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ES" sz="1900">
                <a:latin typeface="Arial Narrow" panose="020b0606020202030204" pitchFamily="34" charset="0"/>
              </a:rPr>
              <a:t>Planificación Curricular </a:t>
            </a:r>
            <a:endParaRPr lang="es-CL" sz="1900">
              <a:latin typeface="Arial Narrow" panose="020b0606020202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ES" sz="1900">
                <a:latin typeface="Arial Narrow" panose="020b0606020202030204" pitchFamily="34" charset="0"/>
              </a:rPr>
              <a:t>Admisión de Estudiantes</a:t>
            </a:r>
            <a:endParaRPr lang="es-CL" sz="1900">
              <a:latin typeface="Arial Narrow" panose="020b0606020202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ES" sz="1900">
                <a:latin typeface="Arial Narrow" panose="020b0606020202030204" pitchFamily="34" charset="0"/>
              </a:rPr>
              <a:t>Gestión del Cuerpo Académico – Docente</a:t>
            </a:r>
            <a:endParaRPr lang="es-CL" sz="1900">
              <a:latin typeface="Arial Narrow" panose="020b0606020202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ES" sz="1900">
                <a:latin typeface="Arial Narrow" panose="020b0606020202030204" pitchFamily="34" charset="0"/>
              </a:rPr>
              <a:t>Gestión de Recursos para la Docencia</a:t>
            </a:r>
            <a:endParaRPr lang="es-CL" sz="1900">
              <a:latin typeface="Arial Narrow" panose="020b0606020202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ES" sz="1900">
                <a:latin typeface="Arial Narrow" panose="020b0606020202030204" pitchFamily="34" charset="0"/>
              </a:rPr>
              <a:t>Proceso de Enseñanza – Aprendizaje </a:t>
            </a:r>
            <a:endParaRPr lang="es-CL" sz="1900">
              <a:latin typeface="Arial Narrow" panose="020b0606020202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ES" sz="1900">
                <a:latin typeface="Arial Narrow" panose="020b0606020202030204" pitchFamily="34" charset="0"/>
              </a:rPr>
              <a:t>Apoyo Integral a Estudiantes</a:t>
            </a:r>
            <a:endParaRPr lang="es-CL" sz="1900">
              <a:latin typeface="Arial Narrow" panose="020b0606020202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ES" sz="1900">
                <a:latin typeface="Arial Narrow" panose="020b0606020202030204" pitchFamily="34" charset="0"/>
              </a:rPr>
              <a:t>Seguimiento a Egresados</a:t>
            </a:r>
            <a:endParaRPr lang="es-CL" sz="1900">
              <a:latin typeface="Arial Narrow" panose="020b0606020202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ES" sz="1900">
                <a:latin typeface="Arial Narrow" panose="020b0606020202030204" pitchFamily="34" charset="0"/>
              </a:rPr>
              <a:t>Investigación</a:t>
            </a:r>
            <a:endParaRPr lang="es-CL" sz="1900">
              <a:latin typeface="Arial Narrow" panose="020b0606020202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38876" y="1415534"/>
            <a:ext cx="292778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/>
            <a:r>
              <a:rPr lang="es-CL" sz="2000" b="1" smtClean="0">
                <a:latin typeface="Arial Narrow" panose="020b0606020202030204" pitchFamily="34" charset="0"/>
              </a:rPr>
              <a:t>DOCENCIA DE PREGRADO</a:t>
            </a:r>
            <a:endParaRPr lang="es-CL" sz="2000" b="1">
              <a:latin typeface="Arial Narrow" panose="020b060602020203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10410" y="27463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6">
            <a:alphaModFix amt="46000"/>
          </a:blip>
          <a:stretch>
            <a:fillRect/>
          </a:stretch>
        </p:blipFill>
        <p:spPr>
          <a:xfrm>
            <a:off x="7607502" y="5390680"/>
            <a:ext cx="1536498" cy="1073343"/>
          </a:xfrm>
          <a:prstGeom prst="rect">
            <a:avLst/>
          </a:prstGeom>
        </p:spPr>
      </p:pic>
      <p:pic>
        <p:nvPicPr>
          <p:cNvPr id="1026" name="Picture 2" descr="http://www3.uah.es/ice/imagenes/galeria/master_oficial.jpg">
            <a:hlinkClick r:id="rId8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9E5E2"/>
              </a:clrFrom>
              <a:clrTo>
                <a:srgbClr val="E9E5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0841" y="2133600"/>
            <a:ext cx="3093159" cy="43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81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3952"/>
            <a:ext cx="9196653" cy="4280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523459" y="982524"/>
            <a:ext cx="8717901" cy="3519147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7200" y="1600200"/>
            <a:ext cx="80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CL">
              <a:latin typeface="Arial Narrow" panose="020b0606020202030204" pitchFamily="34" charset="0"/>
            </a:endParaRPr>
          </a:p>
          <a:p>
            <a:pPr algn="just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651457" y="1923365"/>
            <a:ext cx="7866241" cy="386259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es-ES">
                <a:latin typeface="Arial Narrow" panose="020b0606020202030204" pitchFamily="34" charset="0"/>
              </a:rPr>
              <a:t>Los mecanismos de aseguramiento de la calidad del área </a:t>
            </a:r>
            <a:r>
              <a:rPr lang="es-ES" smtClean="0">
                <a:latin typeface="Arial Narrow" panose="020b0606020202030204" pitchFamily="34" charset="0"/>
              </a:rPr>
              <a:t>son: </a:t>
            </a:r>
          </a:p>
          <a:p>
            <a:pPr/>
            <a:endParaRPr lang="es-ES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L" sz="1900">
                <a:latin typeface="Arial Narrow" panose="020b0606020202030204" pitchFamily="34" charset="0"/>
              </a:rPr>
              <a:t>Estatuto Corporativo, el cual entrega los lineamientos generales para la docencia.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L" sz="1900">
                <a:latin typeface="Arial Narrow" panose="020b0606020202030204" pitchFamily="34" charset="0"/>
              </a:rPr>
              <a:t>Implementación y seguimiento del Proyecto Educativo, que define el Modelo Educativo y los lineamientos para su implementación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CL" sz="1900">
                <a:latin typeface="Arial Narrow" panose="020b0606020202030204" pitchFamily="34" charset="0"/>
              </a:rPr>
              <a:t>Políticas necesarias para enmarcar el quehacer en áreas relevantes de la docencia de pregrado.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CL" sz="1900">
                <a:latin typeface="Arial Narrow" panose="020b0606020202030204" pitchFamily="34" charset="0"/>
              </a:rPr>
              <a:t>Instrumentos directivos y normativos formalizados mediante reglamentos, manuales y procedimientos.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L" sz="1900">
                <a:latin typeface="Arial Narrow" panose="020b0606020202030204" pitchFamily="34" charset="0"/>
              </a:rPr>
              <a:t>Encuestas de Evaluación</a:t>
            </a:r>
            <a:r>
              <a:rPr lang="es-CL" sz="1900" smtClean="0">
                <a:latin typeface="Arial Narrow" panose="020b0606020202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L" sz="1900">
                <a:latin typeface="Arial Narrow" panose="020b0606020202030204" pitchFamily="34" charset="0"/>
              </a:rPr>
              <a:t>Procesos de Autoevaluación. </a:t>
            </a:r>
            <a:endParaRPr lang="es-CL" sz="190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L" sz="1900">
                <a:latin typeface="Arial Narrow" panose="020b0606020202030204" pitchFamily="34" charset="0"/>
              </a:rPr>
              <a:t>Seguimiento a progresión de </a:t>
            </a:r>
            <a:r>
              <a:rPr lang="es-CL" sz="1900" smtClean="0">
                <a:latin typeface="Arial Narrow" panose="020b0606020202030204" pitchFamily="34" charset="0"/>
              </a:rPr>
              <a:t>estudiantes.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L" sz="1900">
                <a:latin typeface="Arial Narrow" panose="020b0606020202030204" pitchFamily="34" charset="0"/>
              </a:rPr>
              <a:t>Análisis agregado de los resultados de las asignaturas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51458" y="1278328"/>
            <a:ext cx="336939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/>
            <a:r>
              <a:rPr lang="es-CL" sz="2000" b="1" smtClean="0">
                <a:latin typeface="Arial Narrow" panose="020b0606020202030204" pitchFamily="34" charset="0"/>
              </a:rPr>
              <a:t>DOCENCIA DE PREGRADO</a:t>
            </a:r>
            <a:endParaRPr lang="es-CL" sz="2000" b="1">
              <a:latin typeface="Arial Narrow" panose="020b060602020203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10410" y="27463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6">
            <a:alphaModFix amt="46000"/>
          </a:blip>
          <a:stretch>
            <a:fillRect/>
          </a:stretch>
        </p:blipFill>
        <p:spPr>
          <a:xfrm>
            <a:off x="7607502" y="5589491"/>
            <a:ext cx="1536498" cy="107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36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graphicFrame>
        <p:nvGraphicFramePr>
          <p:cNvPr id="14" name="13 Marcador de contenido"/>
          <p:cNvGraphicFramePr>
            <a:graphicFrameLocks noGrp="1"/>
          </p:cNvGraphicFramePr>
          <p:nvPr>
            <p:ph idx="1"/>
          </p:nvPr>
        </p:nvGraphicFramePr>
        <p:xfrm>
          <a:off x="1722120" y="2184368"/>
          <a:ext cx="5699760" cy="3357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9135"/>
                <a:gridCol w="2460625"/>
              </a:tblGrid>
              <a:tr h="165735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Formación</a:t>
                      </a:r>
                      <a:endParaRPr lang="es-CL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Sello Formativo</a:t>
                      </a:r>
                      <a:endParaRPr lang="es-CL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7080">
                <a:tc>
                  <a:txBody>
                    <a:bodyPr vert="horz" wrap="square"/>
                    <a:lstStyle>
                      <a:defPPr/>
                    </a:lstStyle>
                    <a:p>
                      <a:pPr marL="342900" lvl="0" indent="-342900" algn="just">
                        <a:spcAft>
                          <a:spcPct val="0"/>
                        </a:spcAft>
                        <a:buFont typeface="Symbol"/>
                        <a:buChar char=""/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En valores  que permite el desarrollo de individuos y ciudadanos/as íntegros/as y comprometidos con el presente y futuro de Chile.</a:t>
                      </a:r>
                      <a:endParaRPr lang="es-CL" sz="1100">
                        <a:effectLst/>
                      </a:endParaRPr>
                    </a:p>
                    <a:p>
                      <a:pPr marL="90170" algn="just">
                        <a:spcAft>
                          <a:spcPct val="0"/>
                        </a:spcAft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110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ct val="0"/>
                        </a:spcAft>
                        <a:buFont typeface="Symbol"/>
                        <a:buChar char=""/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Integral que en el contexto de una sociedad globalizada privilegie la construcción del conocimiento por sobre la transmisión de información en el proceso de aprendizaje, facilitando la competencia de aprender a aprender en cada estudiante.</a:t>
                      </a:r>
                      <a:endParaRPr lang="es-CL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110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ct val="0"/>
                        </a:spcAft>
                        <a:buFont typeface="Symbol"/>
                        <a:buChar char=""/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Disciplinar y Profesional que, teniendo en cuenta los requerimientos del mundo del trabajo, los avances de los distintos dominios o áreas de la ciencia y la tecnología, y las mejores prácticas profesionales en uso, garanticé sus competencias de empleabilidad.</a:t>
                      </a:r>
                      <a:endParaRPr lang="es-CL" sz="1100">
                        <a:solidFill>
                          <a:srgbClr val="365F9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342900" lvl="0" indent="-342900">
                        <a:spcAft>
                          <a:spcPct val="0"/>
                        </a:spcAft>
                        <a:buFont typeface="Symbol"/>
                        <a:buChar char=""/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Pensamiento Crítico </a:t>
                      </a:r>
                      <a:endParaRPr lang="es-CL" sz="1100">
                        <a:effectLst/>
                      </a:endParaRPr>
                    </a:p>
                    <a:p>
                      <a:pPr marL="342900" lvl="0" indent="-342900">
                        <a:spcAft>
                          <a:spcPct val="0"/>
                        </a:spcAft>
                        <a:buFont typeface="Symbol"/>
                        <a:buChar char=""/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Comunicación, Gestión y Ciudadanía</a:t>
                      </a:r>
                      <a:endParaRPr lang="es-CL" sz="1100">
                        <a:effectLst/>
                      </a:endParaRPr>
                    </a:p>
                    <a:p>
                      <a:pPr marL="342900" lvl="0" indent="-342900">
                        <a:spcAft>
                          <a:spcPct val="0"/>
                        </a:spcAft>
                        <a:buFont typeface="Symbol"/>
                        <a:buChar char=""/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Cultura General y Conocimientos de las Sociedades Actuales</a:t>
                      </a:r>
                      <a:endParaRPr lang="es-C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Formación para la acción social:</a:t>
                      </a:r>
                      <a:endParaRPr lang="es-CL" sz="1100">
                        <a:effectLst/>
                      </a:endParaRPr>
                    </a:p>
                    <a:p>
                      <a:pPr marL="342900" lvl="0" indent="-342900">
                        <a:spcAft>
                          <a:spcPct val="0"/>
                        </a:spcAft>
                        <a:buFont typeface="Wingdings"/>
                        <a:buChar char=""/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Asignaturas de Aprendizaje Acción</a:t>
                      </a:r>
                      <a:endParaRPr lang="es-CL" sz="1100">
                        <a:effectLst/>
                      </a:endParaRPr>
                    </a:p>
                    <a:p>
                      <a:pPr marL="342900" lvl="0" indent="-342900">
                        <a:spcAft>
                          <a:spcPct val="0"/>
                        </a:spcAft>
                        <a:buFont typeface="Wingdings"/>
                        <a:buChar char=""/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Incubadoras de Proyectos Sociales</a:t>
                      </a:r>
                      <a:endParaRPr lang="es-CL" sz="1100">
                        <a:effectLst/>
                      </a:endParaRPr>
                    </a:p>
                    <a:p>
                      <a:pPr marL="342900" lvl="0" indent="-342900">
                        <a:spcAft>
                          <a:spcPct val="0"/>
                        </a:spcAft>
                        <a:buFont typeface="Wingdings"/>
                        <a:buChar char=""/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Atención a la Comunidad (Clínica Jurídica – Clínica atención Psicológica – Acciones hacia la Comunidad)</a:t>
                      </a:r>
                      <a:endParaRPr lang="es-CL" sz="1100">
                        <a:solidFill>
                          <a:srgbClr val="365F9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57810">
                <a:tc gridSpan="2"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Modelo Educativo con Enfoque por Competencia</a:t>
                      </a:r>
                      <a:endParaRPr lang="es-CL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CL"/>
                    </a:p>
                  </a:txBody>
                  <a:tcPr/>
                </a:tc>
              </a:tr>
              <a:tr h="154940">
                <a:tc gridSpan="2">
                  <a:txBody>
                    <a:bodyPr vert="horz" wrap="square"/>
                    <a:lstStyle>
                      <a:defPPr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110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ct val="0"/>
                        </a:spcAft>
                        <a:buFont typeface="Wingdings"/>
                        <a:buChar char=""/>
                        <a:tabLst>
                          <a:tab pos="457200"/>
                        </a:tabLst>
                      </a:pPr>
                      <a:r>
                        <a:rPr lang="es-ES" sz="900">
                          <a:effectLst/>
                        </a:rPr>
                        <a:t>Asume </a:t>
                      </a:r>
                      <a:r>
                        <a:rPr lang="es-MX" sz="900">
                          <a:effectLst/>
                        </a:rPr>
                        <a:t>la innovación y el mejoramiento continuo de sus programas formativos.</a:t>
                      </a:r>
                      <a:endParaRPr lang="es-CL" sz="110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ct val="0"/>
                        </a:spcAft>
                        <a:buFont typeface="Wingdings"/>
                        <a:buChar char=""/>
                        <a:tabLst>
                          <a:tab pos="457200"/>
                        </a:tabLst>
                      </a:pPr>
                      <a:r>
                        <a:rPr lang="es-ES" sz="900">
                          <a:effectLst/>
                        </a:rPr>
                        <a:t>Se focaliza en el estudiante, a</a:t>
                      </a:r>
                      <a:r>
                        <a:rPr lang="es-MX" sz="900">
                          <a:effectLst/>
                        </a:rPr>
                        <a:t> efectos de que este consiga nuevos logros de aprendizaje a lo largo de su vida.</a:t>
                      </a:r>
                      <a:endParaRPr lang="es-CL" sz="110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ct val="0"/>
                        </a:spcAft>
                        <a:buFont typeface="Wingdings"/>
                        <a:buChar char=""/>
                        <a:tabLst>
                          <a:tab pos="457200"/>
                        </a:tabLst>
                      </a:pPr>
                      <a:r>
                        <a:rPr lang="es-MX" sz="900">
                          <a:effectLst/>
                        </a:rPr>
                        <a:t>Busca generar un trabajo cooperativo por parte de los académicos docentes, a través de la conformación de comunidades de aprendizaje.</a:t>
                      </a:r>
                      <a:endParaRPr lang="es-CL" sz="1100">
                        <a:solidFill>
                          <a:srgbClr val="365F9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CL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3952"/>
            <a:ext cx="9196653" cy="4280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213049" y="982524"/>
            <a:ext cx="8717901" cy="3519147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26301" y="1818767"/>
            <a:ext cx="806049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CL">
              <a:latin typeface="Arial Narrow" panose="020b0606020202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s-ES" sz="1900">
                <a:latin typeface="Arial Narrow" panose="020b0606020202030204" pitchFamily="34" charset="0"/>
              </a:rPr>
              <a:t>Modelo </a:t>
            </a:r>
            <a:r>
              <a:rPr lang="es-ES" sz="1900" smtClean="0">
                <a:latin typeface="Arial Narrow" panose="020b0606020202030204" pitchFamily="34" charset="0"/>
              </a:rPr>
              <a:t>educativo con enfoque basado en competencias</a:t>
            </a:r>
            <a:endParaRPr lang="es-CL" sz="190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CL" sz="1900">
              <a:latin typeface="Arial Narrow" panose="020b0606020202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s-ES" sz="1900">
                <a:latin typeface="Arial Narrow" panose="020b0606020202030204" pitchFamily="34" charset="0"/>
              </a:rPr>
              <a:t>Formación disciplinar y profesional, integral y de </a:t>
            </a:r>
            <a:r>
              <a:rPr lang="es-ES" sz="1900" smtClean="0">
                <a:latin typeface="Arial Narrow" panose="020b0606020202030204" pitchFamily="34" charset="0"/>
              </a:rPr>
              <a:t>valores</a:t>
            </a:r>
            <a:endParaRPr lang="es-CL" sz="190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CL" sz="1900">
              <a:latin typeface="Arial Narrow" panose="020b0606020202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s-ES" sz="1900">
                <a:latin typeface="Arial Narrow" panose="020b0606020202030204" pitchFamily="34" charset="0"/>
              </a:rPr>
              <a:t>Sello formativo de pensamiento crítico; comunicación, gestión y ciudadanía; cultura general y conocimientos de las sociedades actuales. </a:t>
            </a:r>
            <a:endParaRPr lang="es-CL" sz="190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CL" sz="1900">
              <a:latin typeface="Arial Narrow" panose="020b0606020202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s-ES" sz="1900">
                <a:latin typeface="Arial Narrow" panose="020b0606020202030204" pitchFamily="34" charset="0"/>
              </a:rPr>
              <a:t>Formación para la acción social a través de asignaturas de Aprendizaje Acción, Incubadora de Proyectos Sociales, y atención a la comunidad.</a:t>
            </a:r>
            <a:endParaRPr lang="es-CL" sz="1900">
              <a:latin typeface="Arial Narrow" panose="020b0606020202030204" pitchFamily="34" charset="0"/>
            </a:endParaRPr>
          </a:p>
          <a:p>
            <a:pPr algn="just"/>
            <a:endParaRPr lang="es-CL">
              <a:latin typeface="Arial Narrow" panose="020b060602020203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26301" y="1426718"/>
            <a:ext cx="2843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CL" sz="2000" b="1" smtClean="0">
                <a:latin typeface="Arial Narrow" panose="020b0606020202030204" pitchFamily="34" charset="0"/>
              </a:rPr>
              <a:t>PROYECTO EDUCATIVO</a:t>
            </a:r>
            <a:endParaRPr lang="es-CL" sz="2000" b="1">
              <a:latin typeface="Arial Narrow" panose="020b0606020202030204" pitchFamily="34" charset="0"/>
            </a:endParaRPr>
          </a:p>
        </p:txBody>
      </p:sp>
      <p:pic>
        <p:nvPicPr>
          <p:cNvPr id="2052" name="Picture 4" descr="http://escuela3manuelbelgrano.files.wordpress.com/2009/01/iconogrande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2686" y="5028249"/>
            <a:ext cx="2351314" cy="161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310410" y="27463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4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graphicFrame>
        <p:nvGraphicFramePr>
          <p:cNvPr id="14" name="13 Marcador de contenido"/>
          <p:cNvGraphicFramePr>
            <a:graphicFrameLocks noGrp="1"/>
          </p:cNvGraphicFramePr>
          <p:nvPr>
            <p:ph idx="1"/>
          </p:nvPr>
        </p:nvGraphicFramePr>
        <p:xfrm>
          <a:off x="1722120" y="2184368"/>
          <a:ext cx="5699760" cy="3357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9135"/>
                <a:gridCol w="2460625"/>
              </a:tblGrid>
              <a:tr h="165735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Formación</a:t>
                      </a:r>
                      <a:endParaRPr lang="es-CL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Sello Formativo</a:t>
                      </a:r>
                      <a:endParaRPr lang="es-CL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7080">
                <a:tc>
                  <a:txBody>
                    <a:bodyPr vert="horz" wrap="square"/>
                    <a:lstStyle>
                      <a:defPPr/>
                    </a:lstStyle>
                    <a:p>
                      <a:pPr marL="342900" lvl="0" indent="-342900" algn="just">
                        <a:spcAft>
                          <a:spcPct val="0"/>
                        </a:spcAft>
                        <a:buFont typeface="Symbol"/>
                        <a:buChar char=""/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En valores  que permite el desarrollo de individuos y ciudadanos/as íntegros/as y comprometidos con el presente y futuro de Chile.</a:t>
                      </a:r>
                      <a:endParaRPr lang="es-CL" sz="1100">
                        <a:effectLst/>
                      </a:endParaRPr>
                    </a:p>
                    <a:p>
                      <a:pPr marL="90170" algn="just">
                        <a:spcAft>
                          <a:spcPct val="0"/>
                        </a:spcAft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110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ct val="0"/>
                        </a:spcAft>
                        <a:buFont typeface="Symbol"/>
                        <a:buChar char=""/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Integral que en el contexto de una sociedad globalizada privilegie la construcción del conocimiento por sobre la transmisión de información en el proceso de aprendizaje, facilitando la competencia de aprender a aprender en cada estudiante.</a:t>
                      </a:r>
                      <a:endParaRPr lang="es-CL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110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ct val="0"/>
                        </a:spcAft>
                        <a:buFont typeface="Symbol"/>
                        <a:buChar char=""/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Disciplinar y Profesional que, teniendo en cuenta los requerimientos del mundo del trabajo, los avances de los distintos dominios o áreas de la ciencia y la tecnología, y las mejores prácticas profesionales en uso, garanticé sus competencias de empleabilidad.</a:t>
                      </a:r>
                      <a:endParaRPr lang="es-CL" sz="1100">
                        <a:solidFill>
                          <a:srgbClr val="365F9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342900" lvl="0" indent="-342900">
                        <a:spcAft>
                          <a:spcPct val="0"/>
                        </a:spcAft>
                        <a:buFont typeface="Symbol"/>
                        <a:buChar char=""/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Pensamiento Crítico </a:t>
                      </a:r>
                      <a:endParaRPr lang="es-CL" sz="1100">
                        <a:effectLst/>
                      </a:endParaRPr>
                    </a:p>
                    <a:p>
                      <a:pPr marL="342900" lvl="0" indent="-342900">
                        <a:spcAft>
                          <a:spcPct val="0"/>
                        </a:spcAft>
                        <a:buFont typeface="Symbol"/>
                        <a:buChar char=""/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Comunicación, Gestión y Ciudadanía</a:t>
                      </a:r>
                      <a:endParaRPr lang="es-CL" sz="1100">
                        <a:effectLst/>
                      </a:endParaRPr>
                    </a:p>
                    <a:p>
                      <a:pPr marL="342900" lvl="0" indent="-342900">
                        <a:spcAft>
                          <a:spcPct val="0"/>
                        </a:spcAft>
                        <a:buFont typeface="Symbol"/>
                        <a:buChar char=""/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Cultura General y Conocimientos de las Sociedades Actuales</a:t>
                      </a:r>
                      <a:endParaRPr lang="es-C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Formación para la acción social:</a:t>
                      </a:r>
                      <a:endParaRPr lang="es-CL" sz="1100">
                        <a:effectLst/>
                      </a:endParaRPr>
                    </a:p>
                    <a:p>
                      <a:pPr marL="342900" lvl="0" indent="-342900">
                        <a:spcAft>
                          <a:spcPct val="0"/>
                        </a:spcAft>
                        <a:buFont typeface="Wingdings"/>
                        <a:buChar char=""/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Asignaturas de Aprendizaje Acción</a:t>
                      </a:r>
                      <a:endParaRPr lang="es-CL" sz="1100">
                        <a:effectLst/>
                      </a:endParaRPr>
                    </a:p>
                    <a:p>
                      <a:pPr marL="342900" lvl="0" indent="-342900">
                        <a:spcAft>
                          <a:spcPct val="0"/>
                        </a:spcAft>
                        <a:buFont typeface="Wingdings"/>
                        <a:buChar char=""/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Incubadoras de Proyectos Sociales</a:t>
                      </a:r>
                      <a:endParaRPr lang="es-CL" sz="1100">
                        <a:effectLst/>
                      </a:endParaRPr>
                    </a:p>
                    <a:p>
                      <a:pPr marL="342900" lvl="0" indent="-342900">
                        <a:spcAft>
                          <a:spcPct val="0"/>
                        </a:spcAft>
                        <a:buFont typeface="Wingdings"/>
                        <a:buChar char=""/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Atención a la Comunidad (Clínica Jurídica – Clínica atención Psicológica – Acciones hacia la Comunidad)</a:t>
                      </a:r>
                      <a:endParaRPr lang="es-CL" sz="1100">
                        <a:solidFill>
                          <a:srgbClr val="365F9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57810">
                <a:tc gridSpan="2"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Modelo Educativo con Enfoque por Competencia</a:t>
                      </a:r>
                      <a:endParaRPr lang="es-CL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CL"/>
                    </a:p>
                  </a:txBody>
                  <a:tcPr/>
                </a:tc>
              </a:tr>
              <a:tr h="154940">
                <a:tc gridSpan="2">
                  <a:txBody>
                    <a:bodyPr vert="horz" wrap="square"/>
                    <a:lstStyle>
                      <a:defPPr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933575"/>
                        </a:tabLs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110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ct val="0"/>
                        </a:spcAft>
                        <a:buFont typeface="Wingdings"/>
                        <a:buChar char=""/>
                        <a:tabLst>
                          <a:tab pos="457200"/>
                        </a:tabLst>
                      </a:pPr>
                      <a:r>
                        <a:rPr lang="es-ES" sz="900">
                          <a:effectLst/>
                        </a:rPr>
                        <a:t>Asume </a:t>
                      </a:r>
                      <a:r>
                        <a:rPr lang="es-MX" sz="900">
                          <a:effectLst/>
                        </a:rPr>
                        <a:t>la innovación y el mejoramiento continuo de sus programas formativos.</a:t>
                      </a:r>
                      <a:endParaRPr lang="es-CL" sz="110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ct val="0"/>
                        </a:spcAft>
                        <a:buFont typeface="Wingdings"/>
                        <a:buChar char=""/>
                        <a:tabLst>
                          <a:tab pos="457200"/>
                        </a:tabLst>
                      </a:pPr>
                      <a:r>
                        <a:rPr lang="es-ES" sz="900">
                          <a:effectLst/>
                        </a:rPr>
                        <a:t>Se focaliza en el estudiante, a</a:t>
                      </a:r>
                      <a:r>
                        <a:rPr lang="es-MX" sz="900">
                          <a:effectLst/>
                        </a:rPr>
                        <a:t> efectos de que este consiga nuevos logros de aprendizaje a lo largo de su vida.</a:t>
                      </a:r>
                      <a:endParaRPr lang="es-CL" sz="110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ct val="0"/>
                        </a:spcAft>
                        <a:buFont typeface="Wingdings"/>
                        <a:buChar char=""/>
                        <a:tabLst>
                          <a:tab pos="457200"/>
                        </a:tabLst>
                      </a:pPr>
                      <a:r>
                        <a:rPr lang="es-MX" sz="900">
                          <a:effectLst/>
                        </a:rPr>
                        <a:t>Busca generar un trabajo cooperativo por parte de los académicos docentes, a través de la conformación de comunidades de aprendizaje.</a:t>
                      </a:r>
                      <a:endParaRPr lang="es-CL" sz="1100">
                        <a:solidFill>
                          <a:srgbClr val="365F9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 vert="horz" wrap="square"/>
                    <a:lstStyle>
                      <a:defPPr/>
                    </a:lstStyle>
                    <a:p>
                      <a:pPr/>
                      <a:endParaRPr lang="es-CL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3952"/>
            <a:ext cx="9196653" cy="4280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213049" y="982524"/>
            <a:ext cx="8717901" cy="3519147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26301" y="1818767"/>
            <a:ext cx="80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CL">
              <a:latin typeface="Arial Narrow" panose="020b0606020202030204" pitchFamily="34" charset="0"/>
            </a:endParaRPr>
          </a:p>
          <a:p>
            <a:pPr algn="just"/>
            <a:endParaRPr lang="es-CL">
              <a:latin typeface="Arial Narrow" panose="020b060602020203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10410" y="27463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2" y="1091820"/>
            <a:ext cx="9134948" cy="555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 flipH="1">
            <a:off x="3985146" y="1951630"/>
            <a:ext cx="0" cy="44764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985146" y="1951630"/>
            <a:ext cx="26776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>
            <a:off x="6662836" y="6428096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3985146" y="6428096"/>
            <a:ext cx="26776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H="1">
            <a:off x="6662836" y="1951630"/>
            <a:ext cx="0" cy="44764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415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1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3952"/>
            <a:ext cx="9196653" cy="4280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511645" y="1073862"/>
            <a:ext cx="8476545" cy="4515726"/>
          </a:xfrm>
          <a:prstGeom prst="rect">
            <a:avLst/>
          </a:prstGeom>
        </p:spPr>
      </p:pic>
      <p:pic>
        <p:nvPicPr>
          <p:cNvPr id="9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3240" y="0"/>
            <a:ext cx="2481164" cy="90311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11645" y="774388"/>
            <a:ext cx="345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CL" b="1" smtClean="0">
                <a:latin typeface="Arial Narrow" panose="020b0606020202030204" pitchFamily="34" charset="0"/>
              </a:rPr>
              <a:t>PROCESO DE AUTOEVALUACIÓN</a:t>
            </a:r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492920" y="1273604"/>
            <a:ext cx="789766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r>
              <a:rPr lang="es-CL" sz="2000" smtClean="0">
                <a:latin typeface="Arial Narrow" panose="020b0606020202030204" pitchFamily="34" charset="0"/>
              </a:rPr>
              <a:t>El objetivo del proceso de autoevaluación fue </a:t>
            </a:r>
            <a:r>
              <a:rPr lang="es-CL" sz="2000" i="1" smtClean="0">
                <a:latin typeface="Arial Narrow" panose="020b0606020202030204" pitchFamily="34" charset="0"/>
              </a:rPr>
              <a:t>“establecer una instancia participativa y formal de reflexión sobre el quehacer de la Universidad Central de Chile”.</a:t>
            </a:r>
            <a:endParaRPr lang="es-CL" sz="2000">
              <a:latin typeface="Arial Narrow" panose="020b0606020202030204" pitchFamily="34" charset="0"/>
            </a:endParaRPr>
          </a:p>
          <a:p>
            <a:pPr algn="just"/>
            <a:endParaRPr lang="es-CL" sz="100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L" sz="2000" smtClean="0">
                <a:latin typeface="Arial Narrow" panose="020b0606020202030204" pitchFamily="34" charset="0"/>
              </a:rPr>
              <a:t>Rector constituyó </a:t>
            </a:r>
            <a:r>
              <a:rPr lang="es-CL" sz="2000">
                <a:latin typeface="Arial Narrow" panose="020b0606020202030204" pitchFamily="34" charset="0"/>
              </a:rPr>
              <a:t>la Comisión de Autoevaluación </a:t>
            </a:r>
            <a:r>
              <a:rPr lang="es-CL" sz="2000" smtClean="0">
                <a:latin typeface="Arial Narrow" panose="020b0606020202030204" pitchFamily="34" charset="0"/>
              </a:rPr>
              <a:t>Institucional.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2000" smtClean="0">
                <a:latin typeface="Arial Narrow" panose="020b0606020202030204" pitchFamily="34" charset="0"/>
              </a:rPr>
              <a:t>Encuestas </a:t>
            </a:r>
            <a:r>
              <a:rPr lang="es-ES" sz="2000">
                <a:latin typeface="Arial Narrow" panose="020b0606020202030204" pitchFamily="34" charset="0"/>
              </a:rPr>
              <a:t>y entrevistas a: Asamblea General y Junta Directiva, estudiantes, académicos jornada y docentes por hora, administrativos, egresados y empleadores</a:t>
            </a:r>
            <a:r>
              <a:rPr lang="es-ES" sz="2000" smtClean="0">
                <a:latin typeface="Arial Narrow" panose="020b0606020202030204" pitchFamily="34" charset="0"/>
              </a:rPr>
              <a:t>.</a:t>
            </a:r>
          </a:p>
          <a:p>
            <a:pPr algn="just"/>
            <a:endParaRPr lang="es-CL" sz="200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CL" sz="2000" i="1"/>
          </a:p>
        </p:txBody>
      </p:sp>
      <p:sp>
        <p:nvSpPr>
          <p:cNvPr id="13" name="12 Rectángulo"/>
          <p:cNvSpPr/>
          <p:nvPr/>
        </p:nvSpPr>
        <p:spPr>
          <a:xfrm>
            <a:off x="310410" y="235356"/>
            <a:ext cx="60027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724544"/>
            <a:ext cx="9174404" cy="331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78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3952"/>
            <a:ext cx="9196653" cy="4280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213049" y="982524"/>
            <a:ext cx="8717901" cy="3519147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7200" y="1094472"/>
            <a:ext cx="80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CL">
              <a:latin typeface="Arial Narrow" panose="020b0606020202030204" pitchFamily="34" charset="0"/>
            </a:endParaRPr>
          </a:p>
          <a:p>
            <a:pPr algn="just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701457" y="1245565"/>
            <a:ext cx="7816241" cy="677108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just"/>
            <a:r>
              <a:rPr lang="es-CL" sz="2000" b="1">
                <a:latin typeface="Arial Narrow" panose="020b0606020202030204" pitchFamily="34" charset="0"/>
              </a:rPr>
              <a:t>Capacitación docente para el M</a:t>
            </a:r>
            <a:r>
              <a:rPr lang="es-CL" sz="2000" b="1" smtClean="0">
                <a:latin typeface="Arial Narrow" panose="020b0606020202030204" pitchFamily="34" charset="0"/>
              </a:rPr>
              <a:t>odelo Educativo</a:t>
            </a:r>
          </a:p>
          <a:p>
            <a:pPr algn="just"/>
            <a:endParaRPr lang="es-CL">
              <a:latin typeface="Arial Narrow" panose="020b060602020203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10410" y="27463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" y="1600201"/>
            <a:ext cx="8919128" cy="49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14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904"/>
            <a:ext cx="9196653" cy="4280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213049" y="982524"/>
            <a:ext cx="8717901" cy="3519147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7200" y="1600200"/>
            <a:ext cx="80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CL">
              <a:latin typeface="Arial Narrow" panose="020b0606020202030204" pitchFamily="34" charset="0"/>
            </a:endParaRPr>
          </a:p>
          <a:p>
            <a:pPr algn="just"/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457199" y="1230868"/>
            <a:ext cx="8060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r>
              <a:rPr lang="es-CL" sz="2000" b="1">
                <a:latin typeface="Arial Narrow" panose="020b0606020202030204" pitchFamily="34" charset="0"/>
              </a:rPr>
              <a:t>Datos Relevantes del Área de </a:t>
            </a:r>
            <a:r>
              <a:rPr lang="es-CL" sz="2000" b="1" smtClean="0">
                <a:latin typeface="Arial Narrow" panose="020b0606020202030204" pitchFamily="34" charset="0"/>
              </a:rPr>
              <a:t>Docencia de Pregrado</a:t>
            </a:r>
            <a:endParaRPr lang="es-CL" sz="2000">
              <a:latin typeface="Arial Narrow" panose="020b0606020202030204" pitchFamily="34" charset="0"/>
            </a:endParaRPr>
          </a:p>
        </p:txBody>
      </p:sp>
      <p:pic>
        <p:nvPicPr>
          <p:cNvPr id="13" name="12 Imagen" descr="C:\Users\thomas.griggs\Documents\Acreditacion UCEN\Acreditacion 2014\Informe Diagramado\Tablas, Gráficos y cuadros\Archivos JPG\Tabla52 RE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056" y="1725409"/>
            <a:ext cx="8620540" cy="451501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Rectángulo"/>
          <p:cNvSpPr/>
          <p:nvPr/>
        </p:nvSpPr>
        <p:spPr>
          <a:xfrm>
            <a:off x="310410" y="27463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4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3" y="6477671"/>
            <a:ext cx="9196653" cy="4280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213049" y="982524"/>
            <a:ext cx="8717901" cy="3519147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7200" y="1600200"/>
            <a:ext cx="80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CL">
              <a:latin typeface="Arial Narrow" panose="020b0606020202030204" pitchFamily="34" charset="0"/>
            </a:endParaRPr>
          </a:p>
          <a:p>
            <a:pPr algn="just"/>
            <a:endParaRPr lang="es-CL"/>
          </a:p>
        </p:txBody>
      </p:sp>
      <p:pic>
        <p:nvPicPr>
          <p:cNvPr id="10" name="9 Imagen" descr="C:\Users\thomas.griggs\Documents\Acreditacion UCEN\Acreditacion 2014\Informe Diagramado\Tablas, Gráficos y cuadros\Archivos JPG\Tabla51 RE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417639"/>
            <a:ext cx="8329701" cy="477005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Rectángulo"/>
          <p:cNvSpPr/>
          <p:nvPr/>
        </p:nvSpPr>
        <p:spPr>
          <a:xfrm>
            <a:off x="310410" y="27463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4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3952"/>
            <a:ext cx="9196653" cy="4280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213049" y="982524"/>
            <a:ext cx="8717901" cy="3519147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7200" y="1600200"/>
            <a:ext cx="80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CL">
              <a:latin typeface="Arial Narrow" panose="020b0606020202030204" pitchFamily="34" charset="0"/>
            </a:endParaRPr>
          </a:p>
          <a:p>
            <a:pPr algn="just"/>
            <a:endParaRPr lang="es-CL"/>
          </a:p>
        </p:txBody>
      </p:sp>
      <p:pic>
        <p:nvPicPr>
          <p:cNvPr id="10" name="9 Imagen" descr="C:\Users\thomas.griggs\Documents\Acreditacion UCEN\Acreditacion 2014\Informe Diagramado\Tablas, Gráficos y cuadros\Archivos JPG\Tabla14 RE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227066"/>
            <a:ext cx="8361123" cy="538619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Rectángulo"/>
          <p:cNvSpPr/>
          <p:nvPr/>
        </p:nvSpPr>
        <p:spPr>
          <a:xfrm>
            <a:off x="310410" y="27463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4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429904"/>
            <a:ext cx="9144000" cy="4280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310410" y="982523"/>
            <a:ext cx="8717901" cy="3519147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7200" y="1600200"/>
            <a:ext cx="80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CL">
              <a:latin typeface="Arial Narrow" panose="020b0606020202030204" pitchFamily="34" charset="0"/>
            </a:endParaRPr>
          </a:p>
          <a:p>
            <a:pPr algn="just"/>
            <a:endParaRPr lang="es-CL"/>
          </a:p>
        </p:txBody>
      </p:sp>
      <p:pic>
        <p:nvPicPr>
          <p:cNvPr id="10" name="9 Imagen" descr="C:\Users\thomas.griggs\Documents\Acreditacion UCEN\Acreditacion 2014\Informe Diagramado\Tablas, Gráficos y cuadros\Archivos JPG\Gráfico19 RE.jp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982523"/>
            <a:ext cx="8229600" cy="530429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Rectángulo"/>
          <p:cNvSpPr/>
          <p:nvPr/>
        </p:nvSpPr>
        <p:spPr>
          <a:xfrm>
            <a:off x="310410" y="27463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8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3952"/>
            <a:ext cx="9196653" cy="4280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310410" y="982523"/>
            <a:ext cx="8717901" cy="3519147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7200" y="1600200"/>
            <a:ext cx="80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CL">
              <a:latin typeface="Arial Narrow" panose="020b0606020202030204" pitchFamily="34" charset="0"/>
            </a:endParaRPr>
          </a:p>
          <a:p>
            <a:pPr algn="just"/>
            <a:endParaRPr lang="es-CL"/>
          </a:p>
        </p:txBody>
      </p:sp>
      <p:pic>
        <p:nvPicPr>
          <p:cNvPr id="10" name="9 Imagen" descr="C:\Users\thomas.griggs\Documents\Acreditacion UCEN\Acreditacion 2014\Informe Diagramado\Tablas, Gráficos y cuadros\Archivos JPG\Gráfico21 RE.jp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982523"/>
            <a:ext cx="8229600" cy="545585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Rectángulo"/>
          <p:cNvSpPr/>
          <p:nvPr/>
        </p:nvSpPr>
        <p:spPr>
          <a:xfrm>
            <a:off x="310410" y="27463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8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904"/>
            <a:ext cx="9196653" cy="4280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310410" y="982523"/>
            <a:ext cx="8717901" cy="3519147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7200" y="1600200"/>
            <a:ext cx="80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CL">
              <a:latin typeface="Arial Narrow" panose="020b0606020202030204" pitchFamily="34" charset="0"/>
            </a:endParaRPr>
          </a:p>
          <a:p>
            <a:pPr algn="just"/>
            <a:endParaRPr lang="es-CL"/>
          </a:p>
        </p:txBody>
      </p:sp>
      <p:sp>
        <p:nvSpPr>
          <p:cNvPr id="13" name="12 Rectángulo"/>
          <p:cNvSpPr/>
          <p:nvPr/>
        </p:nvSpPr>
        <p:spPr>
          <a:xfrm>
            <a:off x="310410" y="27463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2050" name="Picture 2" descr="E:\Archivos JPG\Gráfico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735" y="1147002"/>
            <a:ext cx="7811428" cy="386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6243" y="5605226"/>
            <a:ext cx="1229150" cy="8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906711" y="5308134"/>
            <a:ext cx="738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b="1" smtClean="0">
                <a:latin typeface="Arial Narrow" panose="020b0606020202030204" pitchFamily="34" charset="0"/>
              </a:rPr>
              <a:t>30 de las 31 carreras tienen 2 o más asignaturas asociadas a fomentar la capacidad investigadora en los estudiantes.</a:t>
            </a:r>
            <a:endParaRPr lang="es-CL" b="1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8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0" y="-11839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943" y="6418065"/>
            <a:ext cx="9196653" cy="428096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73480" y="1847098"/>
            <a:ext cx="7346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ES" sz="1100" smtClean="0">
              <a:latin typeface="Arial Narrow" panose="020b0606020202030204" pitchFamily="34" charset="0"/>
            </a:endParaRPr>
          </a:p>
          <a:p>
            <a:pPr/>
            <a:endParaRPr lang="es-ES" sz="1100">
              <a:latin typeface="Arial Narrow" panose="020b0606020202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98173" y="1026833"/>
            <a:ext cx="292778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/>
            <a:r>
              <a:rPr lang="es-CL" sz="2000" b="1" smtClean="0">
                <a:latin typeface="Arial Narrow" panose="020b0606020202030204" pitchFamily="34" charset="0"/>
              </a:rPr>
              <a:t>DOCENCIA DE PREGRADO</a:t>
            </a:r>
            <a:endParaRPr lang="es-CL" sz="2000" b="1">
              <a:latin typeface="Arial Narrow" panose="020b060602020203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10410" y="274638"/>
            <a:ext cx="60027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357060"/>
              </p:ext>
            </p:extLst>
          </p:nvPr>
        </p:nvGraphicFramePr>
        <p:xfrm>
          <a:off x="398260" y="1417638"/>
          <a:ext cx="8609262" cy="4604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4631"/>
                <a:gridCol w="4304631"/>
              </a:tblGrid>
              <a:tr h="55325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600" smtClean="0">
                          <a:effectLst/>
                          <a:latin typeface="Arial Narrow" panose="020b0606020202030204" pitchFamily="34" charset="0"/>
                        </a:rPr>
                        <a:t>FORTALEZAS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600" smtClean="0">
                          <a:effectLst/>
                          <a:latin typeface="Arial Narrow" panose="020b0606020202030204" pitchFamily="34" charset="0"/>
                        </a:rPr>
                        <a:t>EVIDENCIA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4108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Proyecto </a:t>
                      </a: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Educativo Institucional define claramente el sello de estudiantes.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285750" indent="-28575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Proyecto Educativo Institucional</a:t>
                      </a:r>
                    </a:p>
                    <a:p>
                      <a:pPr marL="285750" indent="-28575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Guía formulación de perfiles de egreso y los planes de estudio</a:t>
                      </a:r>
                    </a:p>
                    <a:p>
                      <a:pPr marL="285750" indent="-28575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Métodos de enseñanza aprendizaje Procedimientos de evaluación y sistema de seguimiento</a:t>
                      </a:r>
                    </a:p>
                  </a:txBody>
                  <a:tcPr marL="68580" marR="68580" marT="0" marB="0"/>
                </a:tc>
              </a:tr>
              <a:tr h="1064108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Procedimiento </a:t>
                      </a: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claro y debidamente formalizado para la creación de nuevas carreras y programas.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285750" indent="-28575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Manual de procedimiento para la generación de nuevos programas </a:t>
                      </a:r>
                    </a:p>
                  </a:txBody>
                  <a:tcPr marL="68580" marR="68580" marT="0" marB="0"/>
                </a:tc>
              </a:tr>
              <a:tr h="1064108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Alta </a:t>
                      </a: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valoración de parte de titulados y empleadores de la calidad de la formación profesional y educación basada en enfoque por competencias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l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Encuesta </a:t>
                      </a: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 empleadores</a:t>
                      </a:r>
                    </a:p>
                    <a:p>
                      <a:pPr marL="285750" indent="-285750" algn="just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91</a:t>
                      </a:r>
                      <a:r>
                        <a:rPr lang="es-CL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% </a:t>
                      </a: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considera las carreras buenas.</a:t>
                      </a:r>
                    </a:p>
                    <a:p>
                      <a:pPr marL="285750" indent="-285750" algn="just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89,2% considera que las competencias profesionales corresponden a la demanda laboral.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1723" y="5783447"/>
            <a:ext cx="1229150" cy="8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69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0" y="-11839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" y="6418065"/>
            <a:ext cx="9196653" cy="428096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73480" y="1847098"/>
            <a:ext cx="7346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ES" sz="1100" smtClean="0">
              <a:latin typeface="Arial Narrow" panose="020b0606020202030204" pitchFamily="34" charset="0"/>
            </a:endParaRPr>
          </a:p>
          <a:p>
            <a:pPr/>
            <a:endParaRPr lang="es-ES" sz="1100">
              <a:latin typeface="Arial Narrow" panose="020b0606020202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98173" y="1026833"/>
            <a:ext cx="292778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/>
            <a:r>
              <a:rPr lang="es-CL" sz="2000" b="1" smtClean="0">
                <a:latin typeface="Arial Narrow" panose="020b0606020202030204" pitchFamily="34" charset="0"/>
              </a:rPr>
              <a:t>DOCENCIA DE PREGRADO</a:t>
            </a:r>
            <a:endParaRPr lang="es-CL" sz="2000" b="1">
              <a:latin typeface="Arial Narrow" panose="020b060602020203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10410" y="274638"/>
            <a:ext cx="60027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905345"/>
              </p:ext>
            </p:extLst>
          </p:nvPr>
        </p:nvGraphicFramePr>
        <p:xfrm>
          <a:off x="32590" y="1417638"/>
          <a:ext cx="8372900" cy="4441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6450"/>
                <a:gridCol w="4186450"/>
              </a:tblGrid>
              <a:tr h="55325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600" smtClean="0">
                          <a:effectLst/>
                          <a:latin typeface="Arial Narrow" panose="020b0606020202030204" pitchFamily="34" charset="0"/>
                        </a:rPr>
                        <a:t>FORTALEZAS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600" smtClean="0">
                          <a:effectLst/>
                          <a:latin typeface="Arial Narrow" panose="020b0606020202030204" pitchFamily="34" charset="0"/>
                        </a:rPr>
                        <a:t>EVIDENCIA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4108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</a:t>
                      </a:r>
                      <a:r>
                        <a:rPr lang="es-CL" sz="1400" b="1" kern="1200" baseline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Existen </a:t>
                      </a: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políticas, normativas y procedimientos para contratación del cuerpo académico claramente definidos.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285750" indent="-28575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Docentes con grados académicos, que satisfacen los requerimientos del perfil definido y cuya calidad es destacada por alumnos y egresados</a:t>
                      </a: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64108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 Proceso </a:t>
                      </a: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jerarquización académica en plena instalación, debidamente normado.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285750" indent="-28575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La Universidad cuenta al 30 de mayo con el 68% de sus académicos docentes jerarquizados y en categoría de profesores ayudantes.</a:t>
                      </a:r>
                    </a:p>
                  </a:txBody>
                  <a:tcPr marL="68580" marR="68580" marT="0" marB="0"/>
                </a:tc>
              </a:tr>
              <a:tr h="1064108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 Alto </a:t>
                      </a: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porcentaje de académicos docentes han participado en actividades de capacitación en metodologías de enseñanza, aprendizaje  propias de currículo basado en un enfoque por competencias.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285750" lvl="0" indent="-28575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222 académicos han cursado alguna de las actividades (Diplomado – Postítulo – Magister)</a:t>
                      </a:r>
                    </a:p>
                    <a:p>
                      <a:pPr marL="285750" lvl="0" indent="-28575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 académicos han participado de las comunidades de aprendizaje </a:t>
                      </a:r>
                    </a:p>
                    <a:p>
                      <a:pPr marL="285750" lvl="0" indent="-28575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kern="1200" baseline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241 han realizado uno delos 4 talleres de capacitación en Metodologías y Evaluación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0619" y="5563224"/>
            <a:ext cx="1229150" cy="8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44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0" y="-11839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" y="6459394"/>
            <a:ext cx="9196653" cy="428096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73480" y="1847098"/>
            <a:ext cx="7346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ES" sz="1100" smtClean="0">
              <a:latin typeface="Arial Narrow" panose="020b0606020202030204" pitchFamily="34" charset="0"/>
            </a:endParaRPr>
          </a:p>
          <a:p>
            <a:pPr/>
            <a:endParaRPr lang="es-ES" sz="1100">
              <a:latin typeface="Arial Narrow" panose="020b0606020202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98173" y="1026833"/>
            <a:ext cx="292778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/>
            <a:r>
              <a:rPr lang="es-CL" sz="2000" b="1" smtClean="0">
                <a:latin typeface="Arial Narrow" panose="020b0606020202030204" pitchFamily="34" charset="0"/>
              </a:rPr>
              <a:t>DOCENCIA DE PREGRADO</a:t>
            </a:r>
            <a:endParaRPr lang="es-CL" sz="2000" b="1">
              <a:latin typeface="Arial Narrow" panose="020b060602020203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10410" y="274638"/>
            <a:ext cx="60027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041630"/>
              </p:ext>
            </p:extLst>
          </p:nvPr>
        </p:nvGraphicFramePr>
        <p:xfrm>
          <a:off x="424586" y="1426943"/>
          <a:ext cx="8487402" cy="476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3701"/>
                <a:gridCol w="4243701"/>
              </a:tblGrid>
              <a:tr h="634151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600" smtClean="0">
                          <a:effectLst/>
                          <a:latin typeface="Arial Narrow" panose="020b0606020202030204" pitchFamily="34" charset="0"/>
                        </a:rPr>
                        <a:t>FORTALEZAS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600" smtClean="0">
                          <a:effectLst/>
                          <a:latin typeface="Arial Narrow" panose="020b0606020202030204" pitchFamily="34" charset="0"/>
                        </a:rPr>
                        <a:t>EVIDENCIA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4108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 Sistema </a:t>
                      </a: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evaluación del cuerpo académico docente sistematizado, que entrega un diagnóstico de la docencia de pregrado.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285750" indent="-28575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En términos generales los docentes son bien evaluados.</a:t>
                      </a:r>
                    </a:p>
                    <a:p>
                      <a:pPr marL="285750" indent="-28575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El 83,9% de los estudiantes consideró que sus académicos cuentan con las competencias necesarias.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64108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 Incentivos </a:t>
                      </a: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 desarrollo docente han permitido perfeccionamiento y generación de redes.</a:t>
                      </a: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285750" indent="-28575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La Universidad aplica incentivos al desarrollo docente.</a:t>
                      </a:r>
                    </a:p>
                    <a:p>
                      <a:pPr marL="285750" indent="-28575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68,6% considera que las actividades de perfeccionamiento le han permitido mejorar su desempeño.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64108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 Se </a:t>
                      </a: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aplican instrumentos que permiten conocer las características de entrada de los estudiantes</a:t>
                      </a: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CL" sz="1400" b="1" kern="120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285750" lvl="0" indent="-28575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Acciones de apoyo y nivelación académica</a:t>
                      </a:r>
                    </a:p>
                    <a:p>
                      <a:pPr marL="285750" lvl="0" indent="-28575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Acciones orientadas a cautelar su desarrollo integral.</a:t>
                      </a:r>
                    </a:p>
                    <a:p>
                      <a:pPr marL="285750" lvl="0" indent="-28575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Encuesta de caracterización al 100% de los estudiantes.</a:t>
                      </a:r>
                    </a:p>
                    <a:p>
                      <a:pPr algn="l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1723" y="5679304"/>
            <a:ext cx="1229150" cy="8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91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1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3952"/>
            <a:ext cx="9196653" cy="4280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511645" y="1073862"/>
            <a:ext cx="8476545" cy="4515726"/>
          </a:xfrm>
          <a:prstGeom prst="rect">
            <a:avLst/>
          </a:prstGeom>
        </p:spPr>
      </p:pic>
      <p:pic>
        <p:nvPicPr>
          <p:cNvPr id="9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3240" y="0"/>
            <a:ext cx="2481164" cy="90311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11645" y="826764"/>
            <a:ext cx="345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CL" b="1" smtClean="0">
                <a:latin typeface="Arial Narrow" panose="020b0606020202030204" pitchFamily="34" charset="0"/>
              </a:rPr>
              <a:t>PROCESO DE AUTOEVALUACIÓN</a:t>
            </a:r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492920" y="1417638"/>
            <a:ext cx="789766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L" sz="1900" smtClean="0">
                <a:latin typeface="Arial Narrow" panose="020b0606020202030204" pitchFamily="34" charset="0"/>
              </a:rPr>
              <a:t>Proceso </a:t>
            </a:r>
            <a:r>
              <a:rPr lang="es-CL" sz="1900">
                <a:latin typeface="Arial Narrow" panose="020b0606020202030204" pitchFamily="34" charset="0"/>
              </a:rPr>
              <a:t>de autoevaluación duró </a:t>
            </a:r>
            <a:r>
              <a:rPr lang="es-CL" sz="1900" smtClean="0">
                <a:latin typeface="Arial Narrow" panose="020b0606020202030204" pitchFamily="34" charset="0"/>
              </a:rPr>
              <a:t>tres </a:t>
            </a:r>
            <a:r>
              <a:rPr lang="es-CL" sz="1900">
                <a:latin typeface="Arial Narrow" panose="020b0606020202030204" pitchFamily="34" charset="0"/>
              </a:rPr>
              <a:t>meses (noviembre 2013 a enero 2014).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L" sz="1900" smtClean="0">
                <a:latin typeface="Arial Narrow" panose="020b0606020202030204" pitchFamily="34" charset="0"/>
              </a:rPr>
              <a:t>Participación de Vicerrectorías – Dirección de Comunicaciones Corporativas y la Dirección de Aseguramiento de la Calidad.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L" sz="1900" smtClean="0">
                <a:latin typeface="Arial Narrow" panose="020b0606020202030204" pitchFamily="34" charset="0"/>
              </a:rPr>
              <a:t>8 comisiones, con participación de 62 colaboradores en total.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L" sz="1900" smtClean="0">
                <a:latin typeface="Arial Narrow" panose="020b0606020202030204" pitchFamily="34" charset="0"/>
              </a:rPr>
              <a:t>Un Coordinador de Autoevaluación y una Secretaria Técnica por área de Acreditación.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900" smtClean="0">
                <a:latin typeface="Arial Narrow" panose="020b0606020202030204" pitchFamily="34" charset="0"/>
              </a:rPr>
              <a:t>Elaboración </a:t>
            </a:r>
            <a:r>
              <a:rPr lang="es-ES" sz="1900">
                <a:latin typeface="Arial Narrow" panose="020b0606020202030204" pitchFamily="34" charset="0"/>
              </a:rPr>
              <a:t>de Informe de Autoevaluación con análisis de fortalezas y debilidades.</a:t>
            </a:r>
            <a:endParaRPr lang="es-CL" sz="1900" i="1"/>
          </a:p>
          <a:p>
            <a:pPr algn="just"/>
            <a:endParaRPr lang="es-CL" sz="190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CL" sz="1900" i="1"/>
          </a:p>
        </p:txBody>
      </p:sp>
      <p:sp>
        <p:nvSpPr>
          <p:cNvPr id="13" name="12 Rectángulo"/>
          <p:cNvSpPr/>
          <p:nvPr/>
        </p:nvSpPr>
        <p:spPr>
          <a:xfrm>
            <a:off x="310410" y="274638"/>
            <a:ext cx="60027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9944" y="5589588"/>
            <a:ext cx="15430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Flecha abajo"/>
          <p:cNvSpPr/>
          <p:nvPr/>
        </p:nvSpPr>
        <p:spPr>
          <a:xfrm>
            <a:off x="4110782" y="4141461"/>
            <a:ext cx="916953" cy="14481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L"/>
          </a:p>
        </p:txBody>
      </p:sp>
      <p:sp>
        <p:nvSpPr>
          <p:cNvPr id="16" name="15 Rectángulo"/>
          <p:cNvSpPr/>
          <p:nvPr/>
        </p:nvSpPr>
        <p:spPr>
          <a:xfrm>
            <a:off x="1253853" y="5899323"/>
            <a:ext cx="6992126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es-CL" sz="2400" smtClean="0">
                <a:latin typeface="Arial Narrow" panose="020b0606020202030204" pitchFamily="34" charset="0"/>
              </a:rPr>
              <a:t>Gestión </a:t>
            </a:r>
            <a:r>
              <a:rPr lang="es-CL" sz="2400">
                <a:latin typeface="Arial Narrow" panose="020b0606020202030204" pitchFamily="34" charset="0"/>
              </a:rPr>
              <a:t>Institucional </a:t>
            </a:r>
            <a:r>
              <a:rPr lang="es-CL" sz="2400" smtClean="0">
                <a:latin typeface="Arial Narrow" panose="020b0606020202030204" pitchFamily="34" charset="0"/>
              </a:rPr>
              <a:t>&amp;  </a:t>
            </a:r>
            <a:r>
              <a:rPr lang="es-CL" sz="2400">
                <a:latin typeface="Arial Narrow" panose="020b0606020202030204" pitchFamily="34" charset="0"/>
              </a:rPr>
              <a:t>Docencia de </a:t>
            </a:r>
            <a:r>
              <a:rPr lang="es-CL" sz="2400" smtClean="0">
                <a:latin typeface="Arial Narrow" panose="020b0606020202030204" pitchFamily="34" charset="0"/>
              </a:rPr>
              <a:t>Pregrado </a:t>
            </a:r>
          </a:p>
          <a:p>
            <a:pPr algn="ctr"/>
            <a:r>
              <a:rPr lang="es-CL" smtClean="0">
                <a:latin typeface="Arial Narrow" panose="020b0606020202030204" pitchFamily="34" charset="0"/>
              </a:rPr>
              <a:t>(visita septiembre 2014)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694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0" y="-11839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" y="6459394"/>
            <a:ext cx="9196653" cy="428096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73480" y="1847098"/>
            <a:ext cx="7346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ES" sz="1100" smtClean="0">
              <a:latin typeface="Arial Narrow" panose="020b0606020202030204" pitchFamily="34" charset="0"/>
            </a:endParaRPr>
          </a:p>
          <a:p>
            <a:pPr/>
            <a:endParaRPr lang="es-ES" sz="1100">
              <a:latin typeface="Arial Narrow" panose="020b0606020202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98173" y="1026833"/>
            <a:ext cx="292778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/>
            <a:r>
              <a:rPr lang="es-CL" sz="2000" b="1" smtClean="0">
                <a:latin typeface="Arial Narrow" panose="020b0606020202030204" pitchFamily="34" charset="0"/>
              </a:rPr>
              <a:t>DOCENCIA DE PREGRADO</a:t>
            </a:r>
            <a:endParaRPr lang="es-CL" sz="2000" b="1">
              <a:latin typeface="Arial Narrow" panose="020b060602020203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10410" y="274638"/>
            <a:ext cx="60027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096128"/>
              </p:ext>
            </p:extLst>
          </p:nvPr>
        </p:nvGraphicFramePr>
        <p:xfrm>
          <a:off x="424586" y="1685968"/>
          <a:ext cx="8372900" cy="4033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6450"/>
                <a:gridCol w="4186450"/>
              </a:tblGrid>
              <a:tr h="55325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600" smtClean="0">
                          <a:effectLst/>
                          <a:latin typeface="Arial Narrow" panose="020b0606020202030204" pitchFamily="34" charset="0"/>
                        </a:rPr>
                        <a:t>FORTALEZAS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600" smtClean="0">
                          <a:effectLst/>
                          <a:latin typeface="Arial Narrow" panose="020b0606020202030204" pitchFamily="34" charset="0"/>
                        </a:rPr>
                        <a:t>EVIDENCIA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4108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 Sistemas </a:t>
                      </a: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alerta temprana y seguimiento del rendimiento de los estudiantes de primer año.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285750" indent="-28575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Generación de reportes mensuales.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64108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 Altas </a:t>
                      </a: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tasas de empleabilidad de los profesionales titulados en la Universidad.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285750" indent="-28575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Empleabilidad al primer año 81,5%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64108">
                <a:tc>
                  <a:txBody>
                    <a:bodyPr vert="horz" wrap="square"/>
                    <a:lstStyle>
                      <a:defPPr/>
                    </a:lstStyle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 Actividades de investigación y de vinculación con el medio.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s-CL" sz="1400" b="1" kern="120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285750" lvl="0" indent="-28575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450850"/>
                        </a:tabLst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Aportan de manera significativa al proceso formativo de los estudiantes de pregrado.</a:t>
                      </a:r>
                    </a:p>
                    <a:p>
                      <a:pPr marL="285750" lvl="0" indent="-28575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450850"/>
                        </a:tabLst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Conexión del estudiante con el medio laboral.</a:t>
                      </a:r>
                    </a:p>
                    <a:p>
                      <a:pPr marL="285750" lvl="0" indent="-28575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1723" y="5679304"/>
            <a:ext cx="1229150" cy="8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19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0" y="-11839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" y="6459394"/>
            <a:ext cx="9196653" cy="428096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73480" y="1847098"/>
            <a:ext cx="7346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ES" sz="1100" smtClean="0">
              <a:latin typeface="Arial Narrow" panose="020b0606020202030204" pitchFamily="34" charset="0"/>
            </a:endParaRPr>
          </a:p>
          <a:p>
            <a:pPr/>
            <a:endParaRPr lang="es-ES" sz="1100">
              <a:latin typeface="Arial Narrow" panose="020b0606020202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98173" y="1026833"/>
            <a:ext cx="292778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/>
            <a:r>
              <a:rPr lang="es-CL" sz="2000" b="1" smtClean="0">
                <a:latin typeface="Arial Narrow" panose="020b0606020202030204" pitchFamily="34" charset="0"/>
              </a:rPr>
              <a:t>DOCENCIA DE PREGRADO</a:t>
            </a:r>
            <a:endParaRPr lang="es-CL" sz="2000" b="1">
              <a:latin typeface="Arial Narrow" panose="020b060602020203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10410" y="274638"/>
            <a:ext cx="60027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614617"/>
              </p:ext>
            </p:extLst>
          </p:nvPr>
        </p:nvGraphicFramePr>
        <p:xfrm>
          <a:off x="398260" y="1426943"/>
          <a:ext cx="8372900" cy="4849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6450"/>
                <a:gridCol w="4186450"/>
              </a:tblGrid>
              <a:tr h="55325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600" smtClean="0">
                          <a:effectLst/>
                          <a:latin typeface="Arial Narrow" panose="020b0606020202030204" pitchFamily="34" charset="0"/>
                        </a:rPr>
                        <a:t>DEBILIDADES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600" smtClean="0">
                          <a:effectLst/>
                          <a:latin typeface="Arial Narrow" panose="020b0606020202030204" pitchFamily="34" charset="0"/>
                        </a:rPr>
                        <a:t>EVIDENCIA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410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Insuficiente estructuración y formalización de las distintas acciones que las unidades académicas realizan para apoyar académicamente a los estudiantes que llegan con debilidades formativas.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endParaRPr lang="es-CL" sz="1400" b="1" kern="120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285750" lvl="0" indent="-28575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Falta estructurar la formalización de las acciones en las diferentes unidades.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6410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Insuficiente impacto de las acciones emprendidas para mejorar las tasas de titulación en la Universidad.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endParaRPr lang="es-CL" sz="1400" b="1" kern="120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285750" lvl="0" indent="-28575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Tasas de titulación bajas aproximadamente del 41% al décimo año.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6410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Disímil implementación entre las diferentes facultades de las metodologías de enseñanza y de evaluación propias del enfoque por competencias, así como de las evaluaciones intermedias.</a:t>
                      </a:r>
                    </a:p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endParaRPr lang="es-CL" sz="1400" b="1" kern="120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285750" lvl="0" indent="-28575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Disímil implementación de metodologías en las facultades.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1723" y="5604553"/>
            <a:ext cx="1229150" cy="8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21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0" y="-11839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" y="6459394"/>
            <a:ext cx="9196653" cy="428096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73480" y="1847098"/>
            <a:ext cx="7346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ES" sz="1100" smtClean="0">
              <a:latin typeface="Arial Narrow" panose="020b0606020202030204" pitchFamily="34" charset="0"/>
            </a:endParaRPr>
          </a:p>
          <a:p>
            <a:pPr/>
            <a:endParaRPr lang="es-ES" sz="1100">
              <a:latin typeface="Arial Narrow" panose="020b0606020202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98173" y="1026833"/>
            <a:ext cx="292778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/>
            <a:r>
              <a:rPr lang="es-CL" sz="2000" b="1" smtClean="0">
                <a:latin typeface="Arial Narrow" panose="020b0606020202030204" pitchFamily="34" charset="0"/>
              </a:rPr>
              <a:t>DOCENCIA DE PREGRADO</a:t>
            </a:r>
            <a:endParaRPr lang="es-CL" sz="2000" b="1">
              <a:latin typeface="Arial Narrow" panose="020b060602020203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10410" y="274638"/>
            <a:ext cx="60027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586473"/>
              </p:ext>
            </p:extLst>
          </p:nvPr>
        </p:nvGraphicFramePr>
        <p:xfrm>
          <a:off x="354842" y="1685968"/>
          <a:ext cx="8442644" cy="3377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6194"/>
                <a:gridCol w="4186450"/>
              </a:tblGrid>
              <a:tr h="55325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600" smtClean="0">
                          <a:effectLst/>
                          <a:latin typeface="Arial Narrow" panose="020b0606020202030204" pitchFamily="34" charset="0"/>
                        </a:rPr>
                        <a:t>DEBILIDADES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600" smtClean="0">
                          <a:effectLst/>
                          <a:latin typeface="Arial Narrow" panose="020b0606020202030204" pitchFamily="34" charset="0"/>
                        </a:rPr>
                        <a:t>EVIDENCIA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410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Falta medir de manera sistemática el impacto y la eficacia que han tenido las actividades de perfeccionamiento pedagógico realizadas por los docentes según el modelo educativo, para su mejor aprovechamiento en la calidad de la docencia.</a:t>
                      </a:r>
                      <a:endParaRPr lang="es-CL" sz="1400" b="1" kern="120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285750" indent="-28575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Falta verificar el impacto del perfeccionamiento académico docente.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6410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 Apoyo virtual al proceso formativo parcialmente implementado, habiendo todavía un porcentaje importante de docentes y alumnos que no hacen uso de esta herramienta.</a:t>
                      </a:r>
                      <a:endParaRPr lang="es-CL" sz="1400" b="1" kern="120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Uso plataforma 2013</a:t>
                      </a:r>
                    </a:p>
                    <a:p>
                      <a:pPr marL="285750" indent="-28575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Académicos Docentes: 48%</a:t>
                      </a:r>
                    </a:p>
                    <a:p>
                      <a:pPr marL="285750" indent="-285750" algn="l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Alumnos: 54%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1723" y="5679304"/>
            <a:ext cx="1229150" cy="8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33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0" y="-11839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" y="6459394"/>
            <a:ext cx="9196653" cy="428096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73480" y="1847098"/>
            <a:ext cx="7346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ES" sz="1100" smtClean="0">
              <a:latin typeface="Arial Narrow" panose="020b0606020202030204" pitchFamily="34" charset="0"/>
            </a:endParaRPr>
          </a:p>
          <a:p>
            <a:pPr/>
            <a:endParaRPr lang="es-ES" sz="1100">
              <a:latin typeface="Arial Narrow" panose="020b0606020202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98173" y="1026833"/>
            <a:ext cx="292778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/>
            <a:r>
              <a:rPr lang="es-CL" sz="2000" b="1" smtClean="0">
                <a:latin typeface="Arial Narrow" panose="020b0606020202030204" pitchFamily="34" charset="0"/>
              </a:rPr>
              <a:t>DOCENCIA DE PREGRADO</a:t>
            </a:r>
            <a:endParaRPr lang="es-CL" sz="2000" b="1">
              <a:latin typeface="Arial Narrow" panose="020b060602020203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10410" y="274638"/>
            <a:ext cx="60027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204738"/>
              </p:ext>
            </p:extLst>
          </p:nvPr>
        </p:nvGraphicFramePr>
        <p:xfrm>
          <a:off x="424586" y="1685968"/>
          <a:ext cx="8372900" cy="3377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6450"/>
                <a:gridCol w="4186450"/>
              </a:tblGrid>
              <a:tr h="553250"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600" smtClean="0">
                          <a:effectLst/>
                          <a:latin typeface="Arial Narrow" panose="020b0606020202030204" pitchFamily="34" charset="0"/>
                        </a:rPr>
                        <a:t>DEBILIDADES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es-ES" sz="160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s-ES" sz="1600" smtClean="0">
                          <a:effectLst/>
                          <a:latin typeface="Arial Narrow" panose="020b0606020202030204" pitchFamily="34" charset="0"/>
                        </a:rPr>
                        <a:t>EVIDENCIA</a:t>
                      </a:r>
                      <a:endParaRPr lang="es-ES" sz="1600">
                        <a:solidFill>
                          <a:srgbClr val="365F9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410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 La Universidad no cuenta aún con un sistema completamente integrado, estandarizado y actualizado de recopilación y almacenamiento de datos de titulados y empleadores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s-CL" sz="1400" b="1" kern="120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285750" indent="-28575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Falta implementar un sistema integrado de recopilación de datos de titulados y egresados.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64108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s-CL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 Incipiente implementación de la Política de Seguimiento de Egresados y Empleadores.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es-CL" sz="1400" b="1" kern="120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+mj-lt"/>
                        <a:buNone/>
                      </a:pPr>
                      <a:endParaRPr lang="es-CL" sz="1400" b="1" kern="120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285750" lvl="0" indent="-285750" algn="just" defTabSz="4572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kern="1200" baseline="0" smtClean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Falta mayor seguimiento a Egresados y Empleadores.</a:t>
                      </a:r>
                      <a:endParaRPr lang="es-CL" sz="1400" kern="1200" baseline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1723" y="5679304"/>
            <a:ext cx="1229150" cy="8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67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3952"/>
            <a:ext cx="9196653" cy="4280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310410" y="982523"/>
            <a:ext cx="8717901" cy="3519147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7200" y="1600200"/>
            <a:ext cx="80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CL">
              <a:latin typeface="Arial Narrow" panose="020b0606020202030204" pitchFamily="34" charset="0"/>
            </a:endParaRPr>
          </a:p>
          <a:p>
            <a:pPr algn="just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2433104" y="2392464"/>
            <a:ext cx="6763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CL" sz="2400" b="1">
              <a:latin typeface="Arial Narrow" panose="020b0606020202030204" pitchFamily="34" charset="0"/>
            </a:endParaRPr>
          </a:p>
          <a:p>
            <a:pPr algn="just"/>
            <a:r>
              <a:rPr lang="es-CL" sz="2000" b="1" smtClean="0">
                <a:latin typeface="Arial Narrow" panose="020b0606020202030204" pitchFamily="34" charset="0"/>
              </a:rPr>
              <a:t>Phil Jackson</a:t>
            </a:r>
            <a:endParaRPr lang="es-CL" sz="2000" b="1">
              <a:latin typeface="Arial Narrow" panose="020b0606020202030204" pitchFamily="34" charset="0"/>
            </a:endParaRPr>
          </a:p>
        </p:txBody>
      </p:sp>
      <p:pic>
        <p:nvPicPr>
          <p:cNvPr id="16392" name="Picture 8" descr="5 Factores importantes para realizar un buen Trabajo en Equipo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550" y="3657599"/>
            <a:ext cx="7247382" cy="283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310410" y="27463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7">
            <a:alphaModFix amt="46000"/>
          </a:blip>
          <a:stretch>
            <a:fillRect/>
          </a:stretch>
        </p:blipFill>
        <p:spPr>
          <a:xfrm>
            <a:off x="7660155" y="5549622"/>
            <a:ext cx="1536498" cy="107334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820932" y="1418657"/>
            <a:ext cx="568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/>
            <a:r>
              <a:rPr lang="es-CL" sz="2000" b="1" smtClean="0"/>
              <a:t>Los buenos equipos acaban por ser grandes equipos cuando sus integrantes confían los unos en los otros lo suficiente para renunciar al “yo” por el “nosotros”.</a:t>
            </a:r>
            <a:endParaRPr lang="es-CL" sz="2000" b="1"/>
          </a:p>
        </p:txBody>
      </p:sp>
    </p:spTree>
    <p:extLst>
      <p:ext uri="{BB962C8B-B14F-4D97-AF65-F5344CB8AC3E}">
        <p14:creationId xmlns:p14="http://schemas.microsoft.com/office/powerpoint/2010/main" val="92928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494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75" y="336960"/>
            <a:ext cx="1835022" cy="6075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02224"/>
            <a:ext cx="9144000" cy="9259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158" y="6255885"/>
            <a:ext cx="5258875" cy="32093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5666" y="2799721"/>
            <a:ext cx="3738334" cy="261146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595" y="5125624"/>
            <a:ext cx="8520147" cy="57113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48962"/>
            <a:ext cx="9144000" cy="369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8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77" y="228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3952"/>
            <a:ext cx="9196653" cy="4280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213049" y="982524"/>
            <a:ext cx="8717901" cy="3519147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7198" y="1014004"/>
            <a:ext cx="80604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CL">
              <a:latin typeface="Arial Narrow" panose="020b0606020202030204" pitchFamily="34" charset="0"/>
            </a:endParaRPr>
          </a:p>
          <a:p>
            <a:pPr algn="just"/>
            <a:r>
              <a:rPr lang="es-CL" sz="2000" b="1" smtClean="0">
                <a:latin typeface="Arial Narrow" panose="020b0606020202030204" pitchFamily="34" charset="0"/>
              </a:rPr>
              <a:t>Misión</a:t>
            </a:r>
            <a:endParaRPr lang="es-CL" sz="2000" b="1">
              <a:latin typeface="Arial Narrow" panose="020b0606020202030204" pitchFamily="34" charset="0"/>
            </a:endParaRPr>
          </a:p>
          <a:p>
            <a:pPr algn="just"/>
            <a:r>
              <a:rPr lang="es-CL" sz="1900" i="1">
                <a:latin typeface="Arial Narrow" panose="020b0606020202030204" pitchFamily="34" charset="0"/>
              </a:rPr>
              <a:t>Servir al país desde un quehacer universitario eficiente y comprometido con la excelencia en la formación integral de personas, con espíritu reflexivo y solidario, valorando la diversidad y aportando al desarrollo social. </a:t>
            </a:r>
            <a:endParaRPr lang="es-CL" sz="1900" i="1" smtClean="0">
              <a:latin typeface="Arial Narrow" panose="020b0606020202030204" pitchFamily="34" charset="0"/>
            </a:endParaRPr>
          </a:p>
          <a:p>
            <a:pPr algn="just"/>
            <a:endParaRPr lang="es-CL" sz="1900" smtClean="0">
              <a:latin typeface="Arial Narrow" panose="020b0606020202030204" pitchFamily="34" charset="0"/>
            </a:endParaRPr>
          </a:p>
          <a:p>
            <a:pPr/>
            <a:r>
              <a:rPr lang="es-ES" sz="2000" b="1" smtClean="0">
                <a:latin typeface="Arial Narrow" panose="020b0606020202030204" pitchFamily="34" charset="0"/>
              </a:rPr>
              <a:t>Visión</a:t>
            </a:r>
            <a:endParaRPr lang="es-CL" sz="2000">
              <a:latin typeface="Arial Narrow" panose="020b0606020202030204" pitchFamily="34" charset="0"/>
            </a:endParaRPr>
          </a:p>
          <a:p>
            <a:pPr algn="just"/>
            <a:r>
              <a:rPr lang="es-ES" sz="1900" i="1">
                <a:latin typeface="Arial Narrow" panose="020b0606020202030204" pitchFamily="34" charset="0"/>
              </a:rPr>
              <a:t>La Universidad Central de Chile aspira a ser una de las mejores universidades del país, en la formación integral de personas en diferentes niveles educativos superiores y en la generación de conocimiento para la promoción de la cultura y de una sociedad solidaria y justa</a:t>
            </a:r>
            <a:r>
              <a:rPr lang="es-ES" sz="1900">
                <a:latin typeface="Arial Narrow" panose="020b0606020202030204" pitchFamily="34" charset="0"/>
              </a:rPr>
              <a:t>. </a:t>
            </a:r>
            <a:endParaRPr lang="es-ES" sz="1900" smtClean="0">
              <a:latin typeface="Arial Narrow" panose="020b0606020202030204" pitchFamily="34" charset="0"/>
            </a:endParaRPr>
          </a:p>
          <a:p>
            <a:pPr/>
            <a:endParaRPr lang="es-ES">
              <a:latin typeface="Arial Narrow" panose="020b0606020202030204" pitchFamily="34" charset="0"/>
            </a:endParaRPr>
          </a:p>
          <a:p>
            <a:pPr/>
            <a:r>
              <a:rPr lang="es-ES" sz="2000" b="1">
                <a:latin typeface="Arial Narrow" panose="020b0606020202030204" pitchFamily="34" charset="0"/>
              </a:rPr>
              <a:t>Valores</a:t>
            </a:r>
            <a:endParaRPr lang="es-CL" sz="2000" b="1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L" sz="1900">
                <a:latin typeface="Arial Narrow" panose="020b0606020202030204" pitchFamily="34" charset="0"/>
              </a:rPr>
              <a:t>Excelencia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L" sz="1900">
                <a:latin typeface="Arial Narrow" panose="020b0606020202030204" pitchFamily="34" charset="0"/>
              </a:rPr>
              <a:t>Integridad y Ética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L" sz="1900">
                <a:latin typeface="Arial Narrow" panose="020b0606020202030204" pitchFamily="34" charset="0"/>
              </a:rPr>
              <a:t>Libertad y Tolerancia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L" sz="1900">
                <a:latin typeface="Arial Narrow" panose="020b0606020202030204" pitchFamily="34" charset="0"/>
              </a:rPr>
              <a:t>Compromiso País, Independencia, Pluralismo y </a:t>
            </a:r>
            <a:r>
              <a:rPr lang="es-CL" sz="1900" smtClean="0">
                <a:latin typeface="Arial Narrow" panose="020b0606020202030204" pitchFamily="34" charset="0"/>
              </a:rPr>
              <a:t>Participación</a:t>
            </a:r>
            <a:endParaRPr lang="es-CL" sz="1900"/>
          </a:p>
        </p:txBody>
      </p:sp>
      <p:sp>
        <p:nvSpPr>
          <p:cNvPr id="10" name="9 Rectángulo"/>
          <p:cNvSpPr/>
          <p:nvPr/>
        </p:nvSpPr>
        <p:spPr>
          <a:xfrm>
            <a:off x="310410" y="274638"/>
            <a:ext cx="60027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13" name="Imagen 8"/>
          <p:cNvPicPr>
            <a:picLocks noChangeAspect="1"/>
          </p:cNvPicPr>
          <p:nvPr/>
        </p:nvPicPr>
        <p:blipFill>
          <a:blip r:embed="rId6">
            <a:alphaModFix amt="46000"/>
          </a:blip>
          <a:stretch>
            <a:fillRect/>
          </a:stretch>
        </p:blipFill>
        <p:spPr>
          <a:xfrm>
            <a:off x="7595656" y="5589491"/>
            <a:ext cx="1536498" cy="107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904"/>
            <a:ext cx="9196653" cy="4280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213049" y="982524"/>
            <a:ext cx="8717901" cy="3519147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pic>
        <p:nvPicPr>
          <p:cNvPr id="6150" name="Picture 6" descr="http://www.healthcare-informatics.com/sites/healthcare-informatics.com/files/imagecache/570x360/CircleOfCoordination_14989377_SMALLER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"/>
          <a:stretch>
            <a:fillRect/>
          </a:stretch>
        </p:blipFill>
        <p:spPr bwMode="auto">
          <a:xfrm>
            <a:off x="-2" y="2119086"/>
            <a:ext cx="5225145" cy="431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310410" y="274638"/>
            <a:ext cx="60027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196893" y="3336651"/>
            <a:ext cx="4123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s-CL" sz="2400" b="1" smtClean="0"/>
              <a:t>IMPLEMENTACIÓN DEL </a:t>
            </a:r>
          </a:p>
          <a:p>
            <a:pPr/>
            <a:r>
              <a:rPr lang="es-CL" sz="2800" b="1" smtClean="0"/>
              <a:t>PLAN DE MEJORAS</a:t>
            </a:r>
          </a:p>
          <a:p>
            <a:pPr/>
            <a:r>
              <a:rPr lang="es-CL" sz="2400" b="1" smtClean="0"/>
              <a:t>PRODUCTO DEL PROCESO DE ACREDITACIÓN ANTERIOR</a:t>
            </a:r>
            <a:endParaRPr lang="es-CL" sz="2400" b="1"/>
          </a:p>
        </p:txBody>
      </p:sp>
    </p:spTree>
    <p:extLst>
      <p:ext uri="{BB962C8B-B14F-4D97-AF65-F5344CB8AC3E}">
        <p14:creationId xmlns:p14="http://schemas.microsoft.com/office/powerpoint/2010/main" val="361643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3952"/>
            <a:ext cx="9196653" cy="4280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213049" y="982524"/>
            <a:ext cx="8717901" cy="3519147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310410" y="27463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13" name="1 Título"/>
          <p:cNvSpPr txBox="1"/>
          <p:nvPr/>
        </p:nvSpPr>
        <p:spPr>
          <a:xfrm>
            <a:off x="310410" y="905396"/>
            <a:ext cx="58774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/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000" b="1">
                <a:latin typeface="Arial Narrow" panose="020b0606020202030204" pitchFamily="34" charset="0"/>
                <a:ea typeface="+mn-ea"/>
                <a:cs typeface="+mn-cs"/>
              </a:rPr>
              <a:t>Acciones </a:t>
            </a:r>
            <a:r>
              <a:rPr lang="es-CL" sz="2000" b="1" smtClean="0">
                <a:latin typeface="Arial Narrow" panose="020b0606020202030204" pitchFamily="34" charset="0"/>
                <a:ea typeface="+mn-ea"/>
                <a:cs typeface="+mn-cs"/>
              </a:rPr>
              <a:t>realizadas </a:t>
            </a:r>
            <a:endParaRPr lang="es-CL" sz="2000" b="1">
              <a:latin typeface="Arial Narrow" panose="020b0606020202030204" pitchFamily="34" charset="0"/>
              <a:ea typeface="+mn-ea"/>
              <a:cs typeface="+mn-cs"/>
            </a:endParaRPr>
          </a:p>
          <a:p>
            <a:pPr algn="l"/>
            <a:r>
              <a:rPr lang="es-CL" sz="2000" b="1" smtClean="0">
                <a:latin typeface="Arial Narrow" panose="020b0606020202030204" pitchFamily="34" charset="0"/>
                <a:ea typeface="+mn-ea"/>
                <a:cs typeface="+mn-cs"/>
              </a:rPr>
              <a:t>Área Gestión Institucional</a:t>
            </a:r>
            <a:endParaRPr lang="es-CL" sz="2000" b="1"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2 Marcador de contenido"/>
          <p:cNvSpPr txBox="1"/>
          <p:nvPr/>
        </p:nvSpPr>
        <p:spPr>
          <a:xfrm>
            <a:off x="-2" y="1476896"/>
            <a:ext cx="868680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s-CL" sz="1900" i="1" smtClean="0">
                <a:latin typeface="Arial Narrow" panose="020b0606020202030204" pitchFamily="34" charset="0"/>
              </a:rPr>
              <a:t>Normativa </a:t>
            </a:r>
            <a:r>
              <a:rPr lang="es-CL" sz="1900" smtClean="0">
                <a:latin typeface="Arial Narrow" panose="020b0606020202030204" pitchFamily="34" charset="0"/>
              </a:rPr>
              <a:t>de </a:t>
            </a:r>
            <a:r>
              <a:rPr lang="es-CL" sz="1900" i="1" smtClean="0">
                <a:latin typeface="Arial Narrow" panose="020b0606020202030204" pitchFamily="34" charset="0"/>
              </a:rPr>
              <a:t>Gobierno Corporativo UCEN, </a:t>
            </a:r>
            <a:r>
              <a:rPr lang="es-CL" sz="1900" smtClean="0">
                <a:latin typeface="Arial Narrow" panose="020b0606020202030204" pitchFamily="34" charset="0"/>
              </a:rPr>
              <a:t>análisis de </a:t>
            </a:r>
            <a:r>
              <a:rPr lang="es-CL" sz="1900">
                <a:latin typeface="Arial Narrow" panose="020b0606020202030204" pitchFamily="34" charset="0"/>
              </a:rPr>
              <a:t>e</a:t>
            </a:r>
            <a:r>
              <a:rPr lang="es-CL" sz="1900" smtClean="0">
                <a:latin typeface="Arial Narrow" panose="020b0606020202030204" pitchFamily="34" charset="0"/>
              </a:rPr>
              <a:t>structura orgánica, definición de roles y políticas.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L" sz="1900" smtClean="0">
                <a:latin typeface="Arial Narrow" panose="020b0606020202030204" pitchFamily="34" charset="0"/>
              </a:rPr>
              <a:t>Aumento gradual de mt.² construidos en ambas sedes.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CL" sz="1500" smtClean="0">
                <a:latin typeface="Arial Narrow" panose="020b0606020202030204" pitchFamily="34" charset="0"/>
              </a:rPr>
              <a:t>1,16 mt</a:t>
            </a:r>
            <a:r>
              <a:rPr lang="es-CL" sz="1600">
                <a:latin typeface="Arial Narrow" panose="020b0606020202030204" pitchFamily="34" charset="0"/>
              </a:rPr>
              <a:t>²</a:t>
            </a:r>
            <a:r>
              <a:rPr lang="es-CL" sz="1500" smtClean="0">
                <a:latin typeface="Arial Narrow" panose="020b0606020202030204" pitchFamily="34" charset="0"/>
              </a:rPr>
              <a:t>. construidos en </a:t>
            </a:r>
            <a:r>
              <a:rPr lang="es-CL" sz="1500">
                <a:latin typeface="Arial Narrow" panose="020b0606020202030204" pitchFamily="34" charset="0"/>
              </a:rPr>
              <a:t>s</a:t>
            </a:r>
            <a:r>
              <a:rPr lang="es-CL" sz="1500" smtClean="0">
                <a:latin typeface="Arial Narrow" panose="020b0606020202030204" pitchFamily="34" charset="0"/>
              </a:rPr>
              <a:t>alas de clase y 6,22  mt</a:t>
            </a:r>
            <a:r>
              <a:rPr lang="es-CL" sz="1600" smtClean="0">
                <a:latin typeface="Arial Narrow" panose="020b0606020202030204" pitchFamily="34" charset="0"/>
              </a:rPr>
              <a:t>² construidos</a:t>
            </a:r>
            <a:r>
              <a:rPr lang="es-CL" sz="1500" smtClean="0">
                <a:latin typeface="Arial Narrow" panose="020b0606020202030204" pitchFamily="34" charset="0"/>
              </a:rPr>
              <a:t> por estudiante.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CL" sz="1500" smtClean="0">
                <a:latin typeface="Arial Narrow" panose="020b0606020202030204" pitchFamily="34" charset="0"/>
              </a:rPr>
              <a:t>Laboratorios Santiago:  20 en 2011 (452 al.) y 37 en 2014 (742 al.)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CL" sz="1500" smtClean="0">
                <a:latin typeface="Arial Narrow" panose="020b0606020202030204" pitchFamily="34" charset="0"/>
              </a:rPr>
              <a:t>Laboratorios La Serena: 3 en 2011 (90 al.) y 4 en 2014 (114 al.) (Biología, Sala Espejo, sala penal)</a:t>
            </a:r>
          </a:p>
          <a:p>
            <a:pPr marL="914400" lvl="2" indent="0">
              <a:buNone/>
            </a:pPr>
            <a:r>
              <a:rPr lang="es-CL" sz="1500" smtClean="0">
                <a:latin typeface="Arial Narrow" panose="020b0606020202030204" pitchFamily="34" charset="0"/>
              </a:rPr>
              <a:t>      2 </a:t>
            </a:r>
            <a:r>
              <a:rPr lang="es-CL" sz="1500">
                <a:latin typeface="Arial Narrow" panose="020b0606020202030204" pitchFamily="34" charset="0"/>
              </a:rPr>
              <a:t>L</a:t>
            </a:r>
            <a:r>
              <a:rPr lang="es-CL" sz="1500" smtClean="0">
                <a:latin typeface="Arial Narrow" panose="020b0606020202030204" pitchFamily="34" charset="0"/>
              </a:rPr>
              <a:t>ab. Comp. (59 al.), </a:t>
            </a:r>
            <a:r>
              <a:rPr lang="es-CL" sz="1500">
                <a:latin typeface="Arial Narrow" panose="020b0606020202030204" pitchFamily="34" charset="0"/>
              </a:rPr>
              <a:t>L</a:t>
            </a:r>
            <a:r>
              <a:rPr lang="es-CL" sz="1500" smtClean="0">
                <a:latin typeface="Arial Narrow" panose="020b0606020202030204" pitchFamily="34" charset="0"/>
              </a:rPr>
              <a:t>ab. Biología,  Sala Espejo, Sala Penal, Sala Didáctica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L" sz="1900" smtClean="0">
                <a:latin typeface="Arial Narrow" panose="020b0606020202030204" pitchFamily="34" charset="0"/>
              </a:rPr>
              <a:t>Inversión en infraestructura y equipamiento por $2.274 mill. (2012) y $1.904 mill. (2013)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L" sz="1900" smtClean="0">
                <a:latin typeface="Arial Narrow" panose="020b0606020202030204" pitchFamily="34" charset="0"/>
              </a:rPr>
              <a:t>Seguimiento CAE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L" sz="1900" smtClean="0">
                <a:latin typeface="Arial Narrow" panose="020b0606020202030204" pitchFamily="34" charset="0"/>
              </a:rPr>
              <a:t>Ajustes a la Misión Institucional (</a:t>
            </a:r>
            <a:r>
              <a:rPr lang="es-CL" sz="1900">
                <a:latin typeface="Arial Narrow" panose="020b0606020202030204" pitchFamily="34" charset="0"/>
              </a:rPr>
              <a:t>M</a:t>
            </a:r>
            <a:r>
              <a:rPr lang="es-CL" sz="1900" smtClean="0">
                <a:latin typeface="Arial Narrow" panose="020b0606020202030204" pitchFamily="34" charset="0"/>
              </a:rPr>
              <a:t>isión </a:t>
            </a:r>
            <a:r>
              <a:rPr lang="es-CL" sz="1900">
                <a:latin typeface="Arial Narrow" panose="020b0606020202030204" pitchFamily="34" charset="0"/>
              </a:rPr>
              <a:t>E</a:t>
            </a:r>
            <a:r>
              <a:rPr lang="es-CL" sz="1900" smtClean="0">
                <a:latin typeface="Arial Narrow" panose="020b0606020202030204" pitchFamily="34" charset="0"/>
              </a:rPr>
              <a:t>xtendida)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L" sz="1900" smtClean="0">
                <a:latin typeface="Arial Narrow" panose="020b0606020202030204" pitchFamily="34" charset="0"/>
              </a:rPr>
              <a:t>Fortalecimiento de los Convenios de Desempeño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L" sz="1900" smtClean="0">
                <a:latin typeface="Arial Narrow" panose="020b0606020202030204" pitchFamily="34" charset="0"/>
              </a:rPr>
              <a:t>Fortalecimiento de uso y sistematización de información para toma de decisiones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L" sz="1900" smtClean="0">
                <a:latin typeface="Arial Narrow" panose="020b0606020202030204" pitchFamily="34" charset="0"/>
              </a:rPr>
              <a:t>Plan de Cierre Antofagasta</a:t>
            </a:r>
          </a:p>
          <a:p>
            <a:pPr lvl="1"/>
            <a:endParaRPr lang="es-CL" smtClean="0"/>
          </a:p>
          <a:p>
            <a:pPr lvl="1"/>
            <a:endParaRPr lang="es-CL"/>
          </a:p>
        </p:txBody>
      </p:sp>
      <p:pic>
        <p:nvPicPr>
          <p:cNvPr id="2050" name="Picture 2" descr="http://i.mkt.lu/cont/7634/280/240/avances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2674" y="4180115"/>
            <a:ext cx="1799876" cy="244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396551" y="1201192"/>
            <a:ext cx="8747449" cy="27570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9306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3952"/>
            <a:ext cx="9196653" cy="4280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213049" y="1752600"/>
            <a:ext cx="8717901" cy="3519147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310410" y="27463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10" name="2 Marcador de contenido"/>
          <p:cNvSpPr txBox="1"/>
          <p:nvPr/>
        </p:nvSpPr>
        <p:spPr>
          <a:xfrm>
            <a:off x="310410" y="1774107"/>
            <a:ext cx="8229600" cy="2543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Font typeface="Wingdings" panose="05000000000000000000" pitchFamily="2" charset="2"/>
              <a:buChar char="§"/>
            </a:pPr>
            <a:r>
              <a:rPr lang="es-CL" sz="1900" smtClean="0">
                <a:latin typeface="Arial Narrow" panose="020b0606020202030204" pitchFamily="34" charset="0"/>
              </a:rPr>
              <a:t>Implementación modelo educativo: 100% de las  carreras con perfil de egreso, plan de estudio coherente con PE y programas de asignaturas consistentes con el plan de estudios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CL" sz="1900" smtClean="0">
                <a:latin typeface="Arial Narrow" panose="020b0606020202030204" pitchFamily="34" charset="0"/>
              </a:rPr>
              <a:t>68% de docentes jerarquizados y Profesores Ayudantes a mayo 2014 </a:t>
            </a:r>
          </a:p>
          <a:p>
            <a:pPr marL="457200" lvl="1" indent="0" algn="just">
              <a:buNone/>
            </a:pPr>
            <a:r>
              <a:rPr lang="es-CL" sz="1900">
                <a:latin typeface="Arial Narrow" panose="020b0606020202030204" pitchFamily="34" charset="0"/>
              </a:rPr>
              <a:t> </a:t>
            </a:r>
            <a:r>
              <a:rPr lang="es-CL" sz="1900" smtClean="0">
                <a:latin typeface="Arial Narrow" panose="020b0606020202030204" pitchFamily="34" charset="0"/>
              </a:rPr>
              <a:t>     (767 de 1120 jerarquizables)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CL" sz="1900" smtClean="0">
                <a:latin typeface="Arial Narrow" panose="020b0606020202030204" pitchFamily="34" charset="0"/>
              </a:rPr>
              <a:t>Apoyo académico a alumnos de primer año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CL" sz="1500" smtClean="0">
                <a:latin typeface="Arial Narrow" panose="020b0606020202030204" pitchFamily="34" charset="0"/>
              </a:rPr>
              <a:t>Reformulación de instrumento de caracterización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CL" sz="1500" smtClean="0">
                <a:latin typeface="Arial Narrow" panose="020b0606020202030204" pitchFamily="34" charset="0"/>
              </a:rPr>
              <a:t>Actividades de nivelación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CL" sz="1500" smtClean="0">
                <a:latin typeface="Arial Narrow" panose="020b0606020202030204" pitchFamily="34" charset="0"/>
              </a:rPr>
              <a:t>Mejora en retención de 1er. a 4º año 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CL" sz="1500" smtClean="0">
                <a:latin typeface="Arial Narrow" panose="020b0606020202030204" pitchFamily="34" charset="0"/>
              </a:rPr>
              <a:t>Índice Tiempo de Titulación real/formal: 1,35 al 2010 y 1,29 al 2012.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L" sz="1900" smtClean="0">
                <a:latin typeface="Arial Narrow" panose="020b0606020202030204" pitchFamily="34" charset="0"/>
              </a:rPr>
              <a:t>Mecanismos de seguimiento a egresados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L" sz="1900" smtClean="0">
                <a:latin typeface="Arial Narrow" panose="020b0606020202030204" pitchFamily="34" charset="0"/>
              </a:rPr>
              <a:t>Fortalecimiento de las actividades de investigación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s-CL" sz="1500" smtClean="0">
                <a:latin typeface="Arial Narrow" panose="020b0606020202030204" pitchFamily="34" charset="0"/>
              </a:rPr>
              <a:t>Publicaciones indexadas:  4 en 2009 y 38 en 2013.</a:t>
            </a:r>
            <a:endParaRPr lang="es-CL" sz="1500">
              <a:latin typeface="Arial Narrow" panose="020b0606020202030204" pitchFamily="34" charset="0"/>
            </a:endParaRPr>
          </a:p>
        </p:txBody>
      </p:sp>
      <p:sp>
        <p:nvSpPr>
          <p:cNvPr id="13" name="1 Título"/>
          <p:cNvSpPr txBox="1"/>
          <p:nvPr/>
        </p:nvSpPr>
        <p:spPr>
          <a:xfrm>
            <a:off x="609600" y="1153547"/>
            <a:ext cx="5803726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000" b="1">
                <a:latin typeface="Arial Narrow" panose="020b0606020202030204" pitchFamily="34" charset="0"/>
                <a:ea typeface="+mn-ea"/>
                <a:cs typeface="+mn-cs"/>
              </a:rPr>
              <a:t>Acciones </a:t>
            </a:r>
            <a:r>
              <a:rPr lang="es-CL" sz="2000" b="1" smtClean="0">
                <a:latin typeface="Arial Narrow" panose="020b0606020202030204" pitchFamily="34" charset="0"/>
                <a:ea typeface="+mn-ea"/>
                <a:cs typeface="+mn-cs"/>
              </a:rPr>
              <a:t>realizadas  </a:t>
            </a:r>
          </a:p>
          <a:p>
            <a:pPr algn="l"/>
            <a:r>
              <a:rPr lang="es-CL" sz="2000" b="1" smtClean="0">
                <a:latin typeface="Arial Narrow" panose="020b0606020202030204" pitchFamily="34" charset="0"/>
                <a:ea typeface="+mn-ea"/>
                <a:cs typeface="+mn-cs"/>
              </a:rPr>
              <a:t>Área Docencia de Pregrado</a:t>
            </a:r>
            <a:endParaRPr lang="es-CL" sz="2000" b="1"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4" name="Picture 2" descr="http://i.mkt.lu/cont/7634/280/240/avances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9732" y="3672114"/>
            <a:ext cx="2054266" cy="29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09600" y="1385323"/>
            <a:ext cx="8534398" cy="3349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925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052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904"/>
            <a:ext cx="9196653" cy="4280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128498" y="-159374"/>
            <a:ext cx="8717901" cy="3519147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836" y="2280"/>
            <a:ext cx="2481164" cy="9031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7200" y="1600200"/>
            <a:ext cx="80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endParaRPr lang="es-CL">
              <a:latin typeface="Arial Narrow" panose="020b0606020202030204" pitchFamily="34" charset="0"/>
            </a:endParaRPr>
          </a:p>
          <a:p>
            <a:pPr algn="just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1750760" y="1367061"/>
            <a:ext cx="547337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es-CL" sz="2400" b="1" smtClean="0">
                <a:latin typeface="Arial Narrow" panose="020b0606020202030204" pitchFamily="34" charset="0"/>
              </a:rPr>
              <a:t>INFORME DE AUTOEVALUACIÓN </a:t>
            </a:r>
            <a:endParaRPr lang="es-CL" sz="2400" b="1"/>
          </a:p>
        </p:txBody>
      </p:sp>
      <p:sp>
        <p:nvSpPr>
          <p:cNvPr id="9" name="8 Rectángulo"/>
          <p:cNvSpPr/>
          <p:nvPr/>
        </p:nvSpPr>
        <p:spPr>
          <a:xfrm>
            <a:off x="1837178" y="2214319"/>
            <a:ext cx="5598199" cy="2462213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/>
            <a:r>
              <a:rPr lang="es-CL" sz="2000" b="1" smtClean="0">
                <a:latin typeface="Arial Narrow" panose="020b0606020202030204" pitchFamily="34" charset="0"/>
              </a:rPr>
              <a:t>ÁREAS SOMETIDAS A  PROCESO DE ACREDITACIÓN</a:t>
            </a:r>
          </a:p>
          <a:p>
            <a:pPr lvl="0"/>
            <a:endParaRPr lang="es-CL" sz="2000" b="1">
              <a:latin typeface="Arial Narrow" panose="020b0606020202030204" pitchFamily="34" charset="0"/>
            </a:endParaRPr>
          </a:p>
          <a:p>
            <a:pPr lvl="0"/>
            <a:endParaRPr lang="es-CL" sz="2000" b="1" smtClean="0">
              <a:latin typeface="Arial Narrow" panose="020b0606020202030204" pitchFamily="34" charset="0"/>
            </a:endParaRPr>
          </a:p>
          <a:p>
            <a:pPr lvl="0"/>
            <a:endParaRPr lang="es-CL" b="1"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L" sz="1900" b="1" smtClean="0">
                <a:latin typeface="Arial Narrow" panose="020b0606020202030204" pitchFamily="34" charset="0"/>
              </a:rPr>
              <a:t>GESTIÓN INSTITUCIONAL</a:t>
            </a:r>
          </a:p>
          <a:p>
            <a:pPr lvl="0"/>
            <a:endParaRPr lang="es-CL" sz="1900" b="1" smtClean="0"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s-CL" sz="1900" b="1"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L" sz="1900" b="1" smtClean="0">
                <a:latin typeface="Arial Narrow" panose="020b0606020202030204" pitchFamily="34" charset="0"/>
              </a:rPr>
              <a:t>DOCENCIA DE PREGRADO</a:t>
            </a:r>
            <a:endParaRPr lang="es-CL" sz="1900">
              <a:latin typeface="Arial Narrow" panose="020b0606020202030204" pitchFamily="34" charset="0"/>
            </a:endParaRPr>
          </a:p>
        </p:txBody>
      </p:sp>
      <p:pic>
        <p:nvPicPr>
          <p:cNvPr id="9224" name="Picture 8" descr="http://3.bp.blogspot.com/-2iqWmskOzSE/T0_x1Pig-fI/AAAAAAAAAEc/2gk2z2e9ymQ/s1600/Educ+Universitaria+3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755547"/>
            <a:ext cx="3674357" cy="36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310410" y="274638"/>
            <a:ext cx="446200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000" b="1" kern="0" noProof="0" smtClean="0">
                <a:solidFill>
                  <a:prstClr val="black"/>
                </a:solidFill>
                <a:latin typeface="Arial Narrow" panose="020b0606020202030204" pitchFamily="34" charset="0"/>
              </a:rPr>
              <a:t>SOCIALIZACIÓN 2014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05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UCENTRAL</Company>
  <PresentationFormat>On-screen Show (4:3)</PresentationFormat>
  <Paragraphs>194</Paragraphs>
  <Slides>45</Slides>
  <Notes>0</Notes>
  <TotalTime>2496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baseType="lpstr" size="53">
      <vt:lpstr>Arial</vt:lpstr>
      <vt:lpstr>Calibri</vt:lpstr>
      <vt:lpstr>Arial Narrow</vt:lpstr>
      <vt:lpstr>Courier New</vt:lpstr>
      <vt:lpstr>Wingdings</vt:lpstr>
      <vt:lpstr>Times New Roman</vt:lpstr>
      <vt:lpstr>Symbol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Presentación de PowerPoint</dc:title>
  <dc:creator>Adelaida Aguayo Villanueva</dc:creator>
  <cp:lastModifiedBy>Universidad Central de Chile</cp:lastModifiedBy>
  <cp:revision>168</cp:revision>
  <cp:lastPrinted>2014-07-25T15:06:04.000</cp:lastPrinted>
  <dcterms:created xsi:type="dcterms:W3CDTF">2014-06-25T13:01:30Z</dcterms:created>
  <dcterms:modified xsi:type="dcterms:W3CDTF">2024-01-05T20:01:20Z</dcterms:modified>
</cp:coreProperties>
</file>